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7.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8.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4.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1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42" r:id="rId10"/>
    <p:sldMasterId id="2147483750" r:id="rId11"/>
    <p:sldMasterId id="2147483757" r:id="rId12"/>
    <p:sldMasterId id="2147483764" r:id="rId13"/>
    <p:sldMasterId id="2147483771" r:id="rId14"/>
    <p:sldMasterId id="2147483777" r:id="rId15"/>
    <p:sldMasterId id="2147483784" r:id="rId16"/>
  </p:sldMasterIdLst>
  <p:notesMasterIdLst>
    <p:notesMasterId r:id="rId53"/>
  </p:notesMasterIdLst>
  <p:sldIdLst>
    <p:sldId id="258" r:id="rId17"/>
    <p:sldId id="259" r:id="rId18"/>
    <p:sldId id="842" r:id="rId19"/>
    <p:sldId id="809" r:id="rId20"/>
    <p:sldId id="810" r:id="rId21"/>
    <p:sldId id="811" r:id="rId22"/>
    <p:sldId id="812" r:id="rId23"/>
    <p:sldId id="813" r:id="rId24"/>
    <p:sldId id="814" r:id="rId25"/>
    <p:sldId id="815" r:id="rId26"/>
    <p:sldId id="816" r:id="rId27"/>
    <p:sldId id="817" r:id="rId28"/>
    <p:sldId id="829" r:id="rId29"/>
    <p:sldId id="773" r:id="rId30"/>
    <p:sldId id="774" r:id="rId31"/>
    <p:sldId id="775" r:id="rId32"/>
    <p:sldId id="808" r:id="rId33"/>
    <p:sldId id="765" r:id="rId34"/>
    <p:sldId id="831" r:id="rId35"/>
    <p:sldId id="832" r:id="rId36"/>
    <p:sldId id="833" r:id="rId37"/>
    <p:sldId id="834" r:id="rId38"/>
    <p:sldId id="835" r:id="rId39"/>
    <p:sldId id="836" r:id="rId40"/>
    <p:sldId id="838" r:id="rId41"/>
    <p:sldId id="839" r:id="rId42"/>
    <p:sldId id="840" r:id="rId43"/>
    <p:sldId id="841" r:id="rId44"/>
    <p:sldId id="767" r:id="rId45"/>
    <p:sldId id="770" r:id="rId46"/>
    <p:sldId id="771" r:id="rId47"/>
    <p:sldId id="746" r:id="rId48"/>
    <p:sldId id="698" r:id="rId49"/>
    <p:sldId id="800" r:id="rId50"/>
    <p:sldId id="805" r:id="rId51"/>
    <p:sldId id="827" r:id="rId52"/>
  </p:sldIdLst>
  <p:sldSz cx="9144000" cy="6858000" type="screen4x3"/>
  <p:notesSz cx="7010400" cy="9296400"/>
  <p:embeddedFontLst>
    <p:embeddedFont>
      <p:font typeface="SJSU Spartan Bold" panose="02000000000000000000" charset="0"/>
      <p:regular r:id="rId54"/>
    </p:embeddedFont>
    <p:embeddedFont>
      <p:font typeface="Calibri" panose="020F0502020204030204" pitchFamily="34" charset="0"/>
      <p:regular r:id="rId55"/>
      <p:bold r:id="rId56"/>
      <p:italic r:id="rId57"/>
      <p:boldItalic r:id="rId58"/>
    </p:embeddedFont>
    <p:embeddedFont>
      <p:font typeface="SJSU Spartan Regular" panose="02000000000000000000" charset="0"/>
      <p:regular r:id="rId59"/>
    </p:embeddedFont>
    <p:embeddedFont>
      <p:font typeface="Helvetica Neue" panose="020B0604020202020204" charset="0"/>
      <p:regular r:id="rId60"/>
      <p:bold r:id="rId61"/>
      <p:italic r:id="rId62"/>
      <p:bold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842"/>
            <p14:sldId id="809"/>
            <p14:sldId id="810"/>
            <p14:sldId id="811"/>
            <p14:sldId id="812"/>
            <p14:sldId id="813"/>
            <p14:sldId id="814"/>
            <p14:sldId id="815"/>
            <p14:sldId id="816"/>
            <p14:sldId id="817"/>
            <p14:sldId id="829"/>
            <p14:sldId id="773"/>
            <p14:sldId id="774"/>
            <p14:sldId id="775"/>
            <p14:sldId id="808"/>
            <p14:sldId id="765"/>
            <p14:sldId id="831"/>
            <p14:sldId id="832"/>
            <p14:sldId id="833"/>
            <p14:sldId id="834"/>
            <p14:sldId id="835"/>
            <p14:sldId id="836"/>
            <p14:sldId id="838"/>
            <p14:sldId id="839"/>
            <p14:sldId id="840"/>
            <p14:sldId id="841"/>
            <p14:sldId id="767"/>
            <p14:sldId id="770"/>
            <p14:sldId id="771"/>
            <p14:sldId id="746"/>
            <p14:sldId id="698"/>
            <p14:sldId id="800"/>
            <p14:sldId id="805"/>
            <p14:sldId id="827"/>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DB1F"/>
    <a:srgbClr val="000000"/>
    <a:srgbClr val="E416D5"/>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8176" autoAdjust="0"/>
    <p:restoredTop sz="95597" autoAdjust="0"/>
  </p:normalViewPr>
  <p:slideViewPr>
    <p:cSldViewPr snapToGrid="0">
      <p:cViewPr>
        <p:scale>
          <a:sx n="75" d="100"/>
          <a:sy n="75" d="100"/>
        </p:scale>
        <p:origin x="-1556" y="2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05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font" Target="fonts/font2.fntdata"/><Relationship Id="rId63" Type="http://schemas.openxmlformats.org/officeDocument/2006/relationships/font" Target="fonts/font10.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8.fntdata"/><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font" Target="fonts/font3.fntdata"/><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font" Target="fonts/font6.fntdata"/><Relationship Id="rId67" Type="http://schemas.openxmlformats.org/officeDocument/2006/relationships/tableStyles" Target="tableStyle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font" Target="fonts/font1.fntdata"/><Relationship Id="rId62"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font" Target="fonts/font4.fntdata"/><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font" Target="fonts/font7.fntdata"/><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14359040"/>
        <c:axId val="212943424"/>
      </c:barChart>
      <c:catAx>
        <c:axId val="214359040"/>
        <c:scaling>
          <c:orientation val="minMax"/>
        </c:scaling>
        <c:delete val="1"/>
        <c:axPos val="b"/>
        <c:numFmt formatCode="General" sourceLinked="1"/>
        <c:majorTickMark val="none"/>
        <c:minorTickMark val="none"/>
        <c:tickLblPos val="nextTo"/>
        <c:crossAx val="212943424"/>
        <c:crosses val="autoZero"/>
        <c:auto val="1"/>
        <c:lblAlgn val="ctr"/>
        <c:lblOffset val="100"/>
        <c:noMultiLvlLbl val="0"/>
      </c:catAx>
      <c:valAx>
        <c:axId val="212943424"/>
        <c:scaling>
          <c:orientation val="minMax"/>
          <c:max val="1"/>
          <c:min val="0"/>
        </c:scaling>
        <c:delete val="1"/>
        <c:axPos val="l"/>
        <c:numFmt formatCode="General" sourceLinked="1"/>
        <c:majorTickMark val="none"/>
        <c:minorTickMark val="none"/>
        <c:tickLblPos val="nextTo"/>
        <c:crossAx val="214359040"/>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14508032"/>
        <c:axId val="212945728"/>
      </c:barChart>
      <c:catAx>
        <c:axId val="214508032"/>
        <c:scaling>
          <c:orientation val="minMax"/>
        </c:scaling>
        <c:delete val="1"/>
        <c:axPos val="b"/>
        <c:numFmt formatCode="General" sourceLinked="1"/>
        <c:majorTickMark val="none"/>
        <c:minorTickMark val="none"/>
        <c:tickLblPos val="nextTo"/>
        <c:crossAx val="212945728"/>
        <c:crosses val="autoZero"/>
        <c:auto val="1"/>
        <c:lblAlgn val="ctr"/>
        <c:lblOffset val="100"/>
        <c:noMultiLvlLbl val="0"/>
      </c:catAx>
      <c:valAx>
        <c:axId val="212945728"/>
        <c:scaling>
          <c:orientation val="minMax"/>
          <c:max val="1"/>
          <c:min val="0"/>
        </c:scaling>
        <c:delete val="1"/>
        <c:axPos val="l"/>
        <c:numFmt formatCode="General" sourceLinked="1"/>
        <c:majorTickMark val="none"/>
        <c:minorTickMark val="none"/>
        <c:tickLblPos val="nextTo"/>
        <c:crossAx val="214508032"/>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214503936"/>
        <c:axId val="212947456"/>
      </c:lineChart>
      <c:catAx>
        <c:axId val="2145039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212947456"/>
        <c:crossesAt val="0"/>
        <c:auto val="1"/>
        <c:lblAlgn val="ctr"/>
        <c:lblOffset val="100"/>
        <c:noMultiLvlLbl val="0"/>
      </c:catAx>
      <c:valAx>
        <c:axId val="212947456"/>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214503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14355968"/>
        <c:axId val="213654272"/>
      </c:barChart>
      <c:catAx>
        <c:axId val="214355968"/>
        <c:scaling>
          <c:orientation val="minMax"/>
        </c:scaling>
        <c:delete val="1"/>
        <c:axPos val="b"/>
        <c:numFmt formatCode="General" sourceLinked="1"/>
        <c:majorTickMark val="none"/>
        <c:minorTickMark val="none"/>
        <c:tickLblPos val="nextTo"/>
        <c:crossAx val="213654272"/>
        <c:crosses val="autoZero"/>
        <c:auto val="1"/>
        <c:lblAlgn val="ctr"/>
        <c:lblOffset val="100"/>
        <c:noMultiLvlLbl val="0"/>
      </c:catAx>
      <c:valAx>
        <c:axId val="213654272"/>
        <c:scaling>
          <c:orientation val="minMax"/>
          <c:max val="1"/>
          <c:min val="0"/>
        </c:scaling>
        <c:delete val="1"/>
        <c:axPos val="l"/>
        <c:numFmt formatCode="General" sourceLinked="1"/>
        <c:majorTickMark val="none"/>
        <c:minorTickMark val="none"/>
        <c:tickLblPos val="nextTo"/>
        <c:crossAx val="214355968"/>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5" tIns="46588" rIns="93175" bIns="46588" rtlCol="0"/>
          <a:lstStyle>
            <a:lvl1pPr algn="r">
              <a:defRPr sz="1200"/>
            </a:lvl1pPr>
          </a:lstStyle>
          <a:p>
            <a:fld id="{66BE5585-5706-4A65-8753-B295ED1777B0}" type="datetimeFigureOut">
              <a:rPr lang="en-US" smtClean="0"/>
              <a:t>11/10/2019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8" rIns="93175"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5" tIns="46588" rIns="93175" bIns="46588"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11/10/2019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4373572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2698452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764330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0706734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2876742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11/10/2019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2413521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solidFill>
                  <a:prstClr val="black"/>
                </a:solidFill>
              </a:rPr>
              <a:pPr/>
              <a:t>11/10/2019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7973822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1274996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2579955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7773134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092365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398382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11/10/2019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5120566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1027991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8259979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134729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2568195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013602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11/10/2019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7328545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7024525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7348575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827322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2252655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946217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11/10/2019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8155218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2865750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202358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4465954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672791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0014944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223303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409308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009571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7906179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1387816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11/10/2019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4040388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85044502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044794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0267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251100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818622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11/10/2019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1667913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theme" Target="../theme/theme1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theme" Target="../theme/theme12.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3.xml"/><Relationship Id="rId7" Type="http://schemas.openxmlformats.org/officeDocument/2006/relationships/theme" Target="../theme/theme1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14.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74.xml"/><Relationship Id="rId7" Type="http://schemas.openxmlformats.org/officeDocument/2006/relationships/theme" Target="../theme/theme15.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80.xml"/><Relationship Id="rId7" Type="http://schemas.openxmlformats.org/officeDocument/2006/relationships/theme" Target="../theme/theme16.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6.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7.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8.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9.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1485425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8779132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8072765"/>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54525959"/>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0506514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4057270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21055369"/>
      </p:ext>
    </p:extLst>
  </p:cSld>
  <p:clrMap bg1="lt1" tx1="dk1" bg2="lt2" tx2="dk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hyperlink" Target="HEWLETT%20PACKARD%20ENTERPRISE%20-%20Moral%20Code-%20The%20Ethics%20of%20AI%20(2).mp4" TargetMode="Externa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xml.rels><?xml version="1.0" encoding="UTF-8" standalone="yes"?>
<Relationships xmlns="http://schemas.openxmlformats.org/package/2006/relationships"><Relationship Id="rId2" Type="http://schemas.openxmlformats.org/officeDocument/2006/relationships/hyperlink" Target="Nancy%20Duarte%20Secret%20Structure%20of%20Great%20Talks.mp4" TargetMode="External"/><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Nov 7, 2019</a:t>
            </a:r>
            <a:endParaRPr lang="en-US" dirty="0"/>
          </a:p>
        </p:txBody>
      </p:sp>
      <p:sp>
        <p:nvSpPr>
          <p:cNvPr id="5" name="Text Placeholder 4"/>
          <p:cNvSpPr>
            <a:spLocks noGrp="1"/>
          </p:cNvSpPr>
          <p:nvPr>
            <p:ph type="body" sz="quarter" idx="12"/>
          </p:nvPr>
        </p:nvSpPr>
        <p:spPr/>
        <p:txBody>
          <a:bodyPr/>
          <a:lstStyle/>
          <a:p>
            <a:r>
              <a:rPr lang="en-US" dirty="0" smtClean="0"/>
              <a:t>Rooms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mc:AlternateContent xmlns:mc="http://schemas.openxmlformats.org/markup-compatibility/2006" xmlns:p14="http://schemas.microsoft.com/office/powerpoint/2010/main">
    <mc:Choice Requires="p14">
      <p:transition spd="slow" p14:dur="2000" advClick="0" advTm="12178"/>
    </mc:Choice>
    <mc:Fallback xmlns="">
      <p:transition spd="slow" advClick="0" advTm="1217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226468"/>
            <a:ext cx="7886700" cy="886159"/>
          </a:xfrm>
        </p:spPr>
        <p:txBody>
          <a:bodyPr/>
          <a:lstStyle/>
          <a:p>
            <a:r>
              <a:rPr lang="en-US" dirty="0" smtClean="0"/>
              <a:t>Final Presentation</a:t>
            </a:r>
            <a:endParaRPr lang="en-US" dirty="0"/>
          </a:p>
        </p:txBody>
      </p:sp>
      <p:sp>
        <p:nvSpPr>
          <p:cNvPr id="3" name="Content Placeholder 2"/>
          <p:cNvSpPr>
            <a:spLocks noGrp="1"/>
          </p:cNvSpPr>
          <p:nvPr>
            <p:ph idx="1"/>
          </p:nvPr>
        </p:nvSpPr>
        <p:spPr>
          <a:xfrm>
            <a:off x="628650" y="1359606"/>
            <a:ext cx="7886700" cy="5091994"/>
          </a:xfrm>
        </p:spPr>
        <p:txBody>
          <a:bodyPr>
            <a:normAutofit/>
          </a:bodyPr>
          <a:lstStyle/>
          <a:p>
            <a:r>
              <a:rPr lang="en-US" sz="2400" dirty="0" smtClean="0"/>
              <a:t>-First Draft due no later than  11:59pm on 11.19.19</a:t>
            </a:r>
          </a:p>
          <a:p>
            <a:endParaRPr lang="en-US" sz="2400" dirty="0"/>
          </a:p>
          <a:p>
            <a:r>
              <a:rPr lang="en-US" sz="2400" dirty="0" smtClean="0"/>
              <a:t>	+Earlier is better if you want input</a:t>
            </a:r>
          </a:p>
          <a:p>
            <a:endParaRPr lang="en-US" sz="2400" dirty="0"/>
          </a:p>
          <a:p>
            <a:r>
              <a:rPr lang="en-US" sz="2400" dirty="0" smtClean="0"/>
              <a:t>-Final Slides are due no later than 11:59pm on 12.3.19</a:t>
            </a:r>
          </a:p>
          <a:p>
            <a:endParaRPr lang="en-US" sz="2400" dirty="0"/>
          </a:p>
          <a:p>
            <a:r>
              <a:rPr lang="en-US" sz="2400" dirty="0" smtClean="0"/>
              <a:t>	+Discussion of the Presentation will be held in classes</a:t>
            </a:r>
            <a:endParaRPr lang="en-US" sz="2400" dirty="0"/>
          </a:p>
        </p:txBody>
      </p:sp>
    </p:spTree>
    <p:extLst>
      <p:ext uri="{BB962C8B-B14F-4D97-AF65-F5344CB8AC3E}">
        <p14:creationId xmlns:p14="http://schemas.microsoft.com/office/powerpoint/2010/main" val="27626004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850" y="239168"/>
            <a:ext cx="7886700" cy="886159"/>
          </a:xfrm>
        </p:spPr>
        <p:txBody>
          <a:bodyPr/>
          <a:lstStyle/>
          <a:p>
            <a:r>
              <a:rPr lang="en-US" dirty="0" smtClean="0"/>
              <a:t>Key Points</a:t>
            </a:r>
            <a:endParaRPr lang="en-US" dirty="0"/>
          </a:p>
        </p:txBody>
      </p:sp>
      <p:sp>
        <p:nvSpPr>
          <p:cNvPr id="3" name="Content Placeholder 2"/>
          <p:cNvSpPr>
            <a:spLocks noGrp="1"/>
          </p:cNvSpPr>
          <p:nvPr>
            <p:ph idx="1"/>
          </p:nvPr>
        </p:nvSpPr>
        <p:spPr>
          <a:xfrm>
            <a:off x="590550" y="1041400"/>
            <a:ext cx="7886700" cy="5613400"/>
          </a:xfrm>
        </p:spPr>
        <p:txBody>
          <a:bodyPr>
            <a:normAutofit fontScale="85000" lnSpcReduction="20000"/>
          </a:bodyPr>
          <a:lstStyle/>
          <a:p>
            <a:r>
              <a:rPr lang="en-US" dirty="0" smtClean="0"/>
              <a:t>-Content </a:t>
            </a:r>
            <a:endParaRPr lang="en-US" dirty="0"/>
          </a:p>
          <a:p>
            <a:r>
              <a:rPr lang="en-US" dirty="0" smtClean="0"/>
              <a:t>	+Sell your paper  </a:t>
            </a:r>
          </a:p>
          <a:p>
            <a:r>
              <a:rPr lang="en-US" dirty="0"/>
              <a:t>	</a:t>
            </a:r>
            <a:r>
              <a:rPr lang="en-US" dirty="0" smtClean="0"/>
              <a:t>	-Consider the audience and their interests</a:t>
            </a:r>
          </a:p>
          <a:p>
            <a:r>
              <a:rPr lang="en-US" dirty="0"/>
              <a:t>	</a:t>
            </a:r>
            <a:r>
              <a:rPr lang="en-US" dirty="0" smtClean="0"/>
              <a:t>	-What is the “way it is” and “the way it could be”?</a:t>
            </a:r>
          </a:p>
          <a:p>
            <a:r>
              <a:rPr lang="en-US" dirty="0"/>
              <a:t>	</a:t>
            </a:r>
            <a:r>
              <a:rPr lang="en-US" dirty="0" smtClean="0"/>
              <a:t>	-What will you miss if you do not read the paper</a:t>
            </a:r>
          </a:p>
          <a:p>
            <a:r>
              <a:rPr lang="en-US" dirty="0"/>
              <a:t>	</a:t>
            </a:r>
            <a:r>
              <a:rPr lang="en-US" dirty="0" smtClean="0">
                <a:solidFill>
                  <a:srgbClr val="FFFF00"/>
                </a:solidFill>
              </a:rPr>
              <a:t>+Tell why it is worth the effort</a:t>
            </a:r>
          </a:p>
          <a:p>
            <a:endParaRPr lang="en-US" dirty="0"/>
          </a:p>
          <a:p>
            <a:r>
              <a:rPr lang="en-US" dirty="0" smtClean="0"/>
              <a:t>	+Take charge of the audience </a:t>
            </a:r>
          </a:p>
          <a:p>
            <a:endParaRPr lang="en-US" dirty="0"/>
          </a:p>
          <a:p>
            <a:r>
              <a:rPr lang="en-US" dirty="0" smtClean="0"/>
              <a:t>	+Close strongly within your 3 minutes</a:t>
            </a:r>
          </a:p>
          <a:p>
            <a:r>
              <a:rPr lang="en-US" dirty="0" smtClean="0"/>
              <a:t>-Avoid</a:t>
            </a:r>
          </a:p>
          <a:p>
            <a:r>
              <a:rPr lang="en-US" dirty="0"/>
              <a:t>	</a:t>
            </a:r>
            <a:r>
              <a:rPr lang="en-US" dirty="0" smtClean="0">
                <a:solidFill>
                  <a:srgbClr val="FFFF00"/>
                </a:solidFill>
              </a:rPr>
              <a:t>+Presenting the paper itself</a:t>
            </a:r>
          </a:p>
          <a:p>
            <a:endParaRPr lang="en-US" dirty="0" smtClean="0"/>
          </a:p>
          <a:p>
            <a:r>
              <a:rPr lang="en-US" dirty="0"/>
              <a:t>	</a:t>
            </a:r>
            <a:r>
              <a:rPr lang="en-US" dirty="0" smtClean="0">
                <a:solidFill>
                  <a:srgbClr val="FFFF00"/>
                </a:solidFill>
              </a:rPr>
              <a:t>+Too much hyperbole </a:t>
            </a:r>
          </a:p>
          <a:p>
            <a:endParaRPr lang="en-US" dirty="0" smtClean="0"/>
          </a:p>
          <a:p>
            <a:r>
              <a:rPr lang="en-US" dirty="0"/>
              <a:t>	</a:t>
            </a:r>
            <a:r>
              <a:rPr lang="en-US" dirty="0" smtClean="0"/>
              <a:t>+Too much obscure tech jargon (remember the audience!)</a:t>
            </a:r>
          </a:p>
          <a:p>
            <a:endParaRPr lang="en-US" dirty="0" smtClean="0"/>
          </a:p>
          <a:p>
            <a:r>
              <a:rPr lang="en-US" dirty="0"/>
              <a:t>	</a:t>
            </a:r>
            <a:r>
              <a:rPr lang="en-US" dirty="0" smtClean="0"/>
              <a:t>+Too much material (finishing early preferable to finishing late)</a:t>
            </a:r>
            <a:endParaRPr lang="en-US" dirty="0"/>
          </a:p>
        </p:txBody>
      </p:sp>
    </p:spTree>
    <p:extLst>
      <p:ext uri="{BB962C8B-B14F-4D97-AF65-F5344CB8AC3E}">
        <p14:creationId xmlns:p14="http://schemas.microsoft.com/office/powerpoint/2010/main" val="27061374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850" y="289968"/>
            <a:ext cx="7886700" cy="886159"/>
          </a:xfrm>
        </p:spPr>
        <p:txBody>
          <a:bodyPr/>
          <a:lstStyle/>
          <a:p>
            <a:pPr algn="ctr"/>
            <a:r>
              <a:rPr lang="en-US" dirty="0" smtClean="0"/>
              <a:t>Presentation Rubric</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1163116"/>
            <a:ext cx="7475538" cy="5405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98775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55634634"/>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rgbClr val="38E12B"/>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solidFill>
                            <a:schemeClr val="tx1"/>
                          </a:solidFill>
                        </a:rPr>
                        <a:t>9.26.19</a:t>
                      </a:r>
                      <a:endParaRPr lang="en-US" sz="1800" dirty="0">
                        <a:solidFill>
                          <a:schemeClr val="tx1"/>
                        </a:solidFill>
                      </a:endParaRPr>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chemeClr val="bg1"/>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rgbClr val="E416D5"/>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10.13.19  **</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11.10.19**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10.25.19</a:t>
                      </a:r>
                      <a:r>
                        <a:rPr lang="en-US" sz="1800" baseline="0" dirty="0" smtClean="0"/>
                        <a:t> **</a:t>
                      </a:r>
                      <a:endParaRPr lang="en-US" sz="1800" dirty="0"/>
                    </a:p>
                  </a:txBody>
                  <a:tcPr>
                    <a:solidFill>
                      <a:srgbClr val="FFFF00"/>
                    </a:solidFill>
                  </a:tcPr>
                </a:tc>
                <a:tc>
                  <a:txBody>
                    <a:bodyPr/>
                    <a:lstStyle/>
                    <a:p>
                      <a:r>
                        <a:rPr lang="en-US" dirty="0" smtClean="0"/>
                        <a:t>11.14.19</a:t>
                      </a:r>
                      <a:endParaRPr lang="en-US" dirty="0"/>
                    </a:p>
                  </a:txBody>
                  <a:tcPr>
                    <a:solidFill>
                      <a:schemeClr val="bg1"/>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8982182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450" y="0"/>
            <a:ext cx="7886700" cy="886159"/>
          </a:xfrm>
        </p:spPr>
        <p:txBody>
          <a:bodyPr/>
          <a:lstStyle/>
          <a:p>
            <a:r>
              <a:rPr lang="en-US" dirty="0" smtClean="0"/>
              <a:t>Resubmit Checklist (1)</a:t>
            </a:r>
            <a:endParaRPr lang="en-US" dirty="0"/>
          </a:p>
        </p:txBody>
      </p:sp>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2272" y="965278"/>
            <a:ext cx="8868342" cy="4914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39108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226468"/>
            <a:ext cx="7886700" cy="886159"/>
          </a:xfrm>
        </p:spPr>
        <p:txBody>
          <a:bodyPr/>
          <a:lstStyle/>
          <a:p>
            <a:r>
              <a:rPr lang="en-US" dirty="0" smtClean="0"/>
              <a:t>Resubmit Checklist (2)</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74" y="1282700"/>
            <a:ext cx="8832725" cy="42711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60421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0550" y="201068"/>
            <a:ext cx="7886700" cy="886159"/>
          </a:xfrm>
        </p:spPr>
        <p:txBody>
          <a:bodyPr/>
          <a:lstStyle/>
          <a:p>
            <a:r>
              <a:rPr lang="en-US" dirty="0" smtClean="0"/>
              <a:t>Resubmit Checklist (3)</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600" y="914400"/>
            <a:ext cx="8839200" cy="5943600"/>
          </a:xfrm>
          <a:prstGeom prst="rect">
            <a:avLst/>
          </a:prstGeom>
          <a:noFill/>
        </p:spPr>
      </p:pic>
    </p:spTree>
    <p:extLst>
      <p:ext uri="{BB962C8B-B14F-4D97-AF65-F5344CB8AC3E}">
        <p14:creationId xmlns:p14="http://schemas.microsoft.com/office/powerpoint/2010/main" val="38570226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350" y="201068"/>
            <a:ext cx="7886700" cy="886159"/>
          </a:xfrm>
        </p:spPr>
        <p:txBody>
          <a:bodyPr/>
          <a:lstStyle/>
          <a:p>
            <a:r>
              <a:rPr lang="en-US" dirty="0" smtClean="0"/>
              <a:t>Resubmit Checklist (4)</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99317301"/>
              </p:ext>
            </p:extLst>
          </p:nvPr>
        </p:nvGraphicFramePr>
        <p:xfrm>
          <a:off x="641350" y="1790700"/>
          <a:ext cx="7886700" cy="2936240"/>
        </p:xfrm>
        <a:graphic>
          <a:graphicData uri="http://schemas.openxmlformats.org/drawingml/2006/table">
            <a:tbl>
              <a:tblPr firstRow="1" bandRow="1">
                <a:tableStyleId>{5C22544A-7EE6-4342-B048-85BDC9FD1C3A}</a:tableStyleId>
              </a:tblPr>
              <a:tblGrid>
                <a:gridCol w="1047750"/>
                <a:gridCol w="3683000"/>
                <a:gridCol w="3155950"/>
              </a:tblGrid>
              <a:tr h="370840">
                <a:tc>
                  <a:txBody>
                    <a:bodyPr/>
                    <a:lstStyle/>
                    <a:p>
                      <a:r>
                        <a:rPr lang="en-US" dirty="0" smtClean="0"/>
                        <a:t>It</a:t>
                      </a:r>
                      <a:endParaRPr lang="en-US" dirty="0"/>
                    </a:p>
                  </a:txBody>
                  <a:tcPr/>
                </a:tc>
                <a:tc>
                  <a:txBody>
                    <a:bodyPr/>
                    <a:lstStyle/>
                    <a:p>
                      <a:r>
                        <a:rPr lang="en-US" dirty="0" smtClean="0"/>
                        <a:t>Description</a:t>
                      </a:r>
                      <a:endParaRPr lang="en-US" dirty="0"/>
                    </a:p>
                  </a:txBody>
                  <a:tcPr/>
                </a:tc>
                <a:tc>
                  <a:txBody>
                    <a:bodyPr/>
                    <a:lstStyle/>
                    <a:p>
                      <a:r>
                        <a:rPr lang="en-US" dirty="0" smtClean="0"/>
                        <a:t>Checklist Item (to</a:t>
                      </a:r>
                      <a:r>
                        <a:rPr lang="en-US" baseline="0" dirty="0" smtClean="0"/>
                        <a:t> be contained in table at end of the paper)</a:t>
                      </a:r>
                      <a:endParaRPr lang="en-US" dirty="0"/>
                    </a:p>
                  </a:txBody>
                  <a:tcPr/>
                </a:tc>
              </a:tr>
              <a:tr h="370840">
                <a:tc>
                  <a:txBody>
                    <a:bodyPr/>
                    <a:lstStyle/>
                    <a:p>
                      <a:r>
                        <a:rPr lang="en-US" dirty="0" smtClean="0"/>
                        <a:t>1</a:t>
                      </a:r>
                      <a:endParaRPr lang="en-US" dirty="0"/>
                    </a:p>
                  </a:txBody>
                  <a:tcPr/>
                </a:tc>
                <a:tc>
                  <a:txBody>
                    <a:bodyPr/>
                    <a:lstStyle/>
                    <a:p>
                      <a:r>
                        <a:rPr lang="en-US" dirty="0" smtClean="0"/>
                        <a:t>NO</a:t>
                      </a:r>
                      <a:r>
                        <a:rPr lang="en-US" baseline="0" dirty="0" smtClean="0"/>
                        <a:t> PERSONAL PRONOUNS</a:t>
                      </a:r>
                      <a:endParaRPr lang="en-US" dirty="0"/>
                    </a:p>
                  </a:txBody>
                  <a:tcPr/>
                </a:tc>
                <a:tc>
                  <a:txBody>
                    <a:bodyPr/>
                    <a:lstStyle/>
                    <a:p>
                      <a:r>
                        <a:rPr lang="en-US" dirty="0" smtClean="0"/>
                        <a:t>Confirm</a:t>
                      </a:r>
                      <a:r>
                        <a:rPr lang="en-US" baseline="0" dirty="0" smtClean="0"/>
                        <a:t> no use of “I, we, me, mine, our, ours, let’s, us, you, your, he, she</a:t>
                      </a:r>
                      <a:endParaRPr lang="en-US" dirty="0"/>
                    </a:p>
                  </a:txBody>
                  <a:tcPr/>
                </a:tc>
              </a:tr>
              <a:tr h="370840">
                <a:tc>
                  <a:txBody>
                    <a:bodyPr/>
                    <a:lstStyle/>
                    <a:p>
                      <a:r>
                        <a:rPr lang="en-US" dirty="0" smtClean="0"/>
                        <a:t>2</a:t>
                      </a:r>
                      <a:endParaRPr lang="en-US" dirty="0"/>
                    </a:p>
                  </a:txBody>
                  <a:tcPr/>
                </a:tc>
                <a:tc>
                  <a:txBody>
                    <a:bodyPr/>
                    <a:lstStyle/>
                    <a:p>
                      <a:r>
                        <a:rPr lang="en-US" dirty="0" smtClean="0"/>
                        <a:t>No use of “Very”</a:t>
                      </a:r>
                      <a:endParaRPr lang="en-US" dirty="0"/>
                    </a:p>
                  </a:txBody>
                  <a:tcPr/>
                </a:tc>
                <a:tc>
                  <a:txBody>
                    <a:bodyPr/>
                    <a:lstStyle/>
                    <a:p>
                      <a:r>
                        <a:rPr lang="en-US" dirty="0" smtClean="0"/>
                        <a:t>Confirm no instance</a:t>
                      </a:r>
                      <a:r>
                        <a:rPr lang="en-US" baseline="0" dirty="0" smtClean="0"/>
                        <a:t> of “very”</a:t>
                      </a:r>
                      <a:endParaRPr lang="en-US" dirty="0"/>
                    </a:p>
                  </a:txBody>
                  <a:tcPr/>
                </a:tc>
              </a:tr>
              <a:tr h="370840">
                <a:tc>
                  <a:txBody>
                    <a:bodyPr/>
                    <a:lstStyle/>
                    <a:p>
                      <a:r>
                        <a:rPr lang="en-US" dirty="0" smtClean="0"/>
                        <a:t>3</a:t>
                      </a:r>
                      <a:endParaRPr lang="en-US" dirty="0"/>
                    </a:p>
                  </a:txBody>
                  <a:tcPr/>
                </a:tc>
                <a:tc>
                  <a:txBody>
                    <a:bodyPr/>
                    <a:lstStyle/>
                    <a:p>
                      <a:r>
                        <a:rPr lang="en-US" dirty="0" smtClean="0"/>
                        <a:t>Avoid Passive Voice</a:t>
                      </a:r>
                      <a:endParaRPr lang="en-US" dirty="0"/>
                    </a:p>
                  </a:txBody>
                  <a:tcPr/>
                </a:tc>
                <a:tc>
                  <a:txBody>
                    <a:bodyPr/>
                    <a:lstStyle/>
                    <a:p>
                      <a:r>
                        <a:rPr lang="en-US" dirty="0" smtClean="0"/>
                        <a:t>Confirm</a:t>
                      </a:r>
                      <a:r>
                        <a:rPr lang="en-US" baseline="0" dirty="0" smtClean="0"/>
                        <a:t> no passive voice</a:t>
                      </a:r>
                      <a:endParaRPr lang="en-US" dirty="0"/>
                    </a:p>
                  </a:txBody>
                  <a:tcPr/>
                </a:tc>
              </a:tr>
              <a:tr h="370840">
                <a:tc>
                  <a:txBody>
                    <a:bodyPr/>
                    <a:lstStyle/>
                    <a:p>
                      <a:r>
                        <a:rPr lang="en-US" dirty="0" smtClean="0"/>
                        <a:t>4</a:t>
                      </a:r>
                      <a:endParaRPr lang="en-US" dirty="0"/>
                    </a:p>
                  </a:txBody>
                  <a:tcPr/>
                </a:tc>
                <a:tc>
                  <a:txBody>
                    <a:bodyPr/>
                    <a:lstStyle/>
                    <a:p>
                      <a:r>
                        <a:rPr lang="en-US" dirty="0" smtClean="0"/>
                        <a:t>All paragraphs have at least three sentences</a:t>
                      </a:r>
                      <a:endParaRPr lang="en-US" dirty="0"/>
                    </a:p>
                  </a:txBody>
                  <a:tcPr/>
                </a:tc>
                <a:tc>
                  <a:txBody>
                    <a:bodyPr/>
                    <a:lstStyle/>
                    <a:p>
                      <a:r>
                        <a:rPr lang="en-US" dirty="0" smtClean="0"/>
                        <a:t>Confirm </a:t>
                      </a:r>
                      <a:endParaRPr lang="en-US" dirty="0"/>
                    </a:p>
                  </a:txBody>
                  <a:tcPr/>
                </a:tc>
              </a:tr>
            </a:tbl>
          </a:graphicData>
        </a:graphic>
      </p:graphicFrame>
    </p:spTree>
    <p:extLst>
      <p:ext uri="{BB962C8B-B14F-4D97-AF65-F5344CB8AC3E}">
        <p14:creationId xmlns:p14="http://schemas.microsoft.com/office/powerpoint/2010/main" val="28972784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456223"/>
            <a:ext cx="7886700" cy="886159"/>
          </a:xfrm>
        </p:spPr>
        <p:txBody>
          <a:bodyPr/>
          <a:lstStyle/>
          <a:p>
            <a:r>
              <a:rPr lang="en-US" dirty="0" smtClean="0"/>
              <a:t>Fair Warning</a:t>
            </a:r>
            <a:endParaRPr lang="en-US" dirty="0"/>
          </a:p>
        </p:txBody>
      </p:sp>
      <p:sp>
        <p:nvSpPr>
          <p:cNvPr id="3" name="Content Placeholder 2"/>
          <p:cNvSpPr>
            <a:spLocks noGrp="1"/>
          </p:cNvSpPr>
          <p:nvPr>
            <p:ph idx="1"/>
          </p:nvPr>
        </p:nvSpPr>
        <p:spPr>
          <a:xfrm>
            <a:off x="576696" y="1481987"/>
            <a:ext cx="7886700" cy="4233013"/>
          </a:xfrm>
        </p:spPr>
        <p:txBody>
          <a:bodyPr>
            <a:normAutofit/>
          </a:bodyPr>
          <a:lstStyle/>
          <a:p>
            <a:r>
              <a:rPr lang="en-US" dirty="0" smtClean="0"/>
              <a:t>In Class Writing Exercise may be starting at </a:t>
            </a:r>
            <a:r>
              <a:rPr lang="en-US" dirty="0" smtClean="0">
                <a:solidFill>
                  <a:srgbClr val="FFFF00"/>
                </a:solidFill>
              </a:rPr>
              <a:t>beginning of class </a:t>
            </a:r>
            <a:r>
              <a:rPr lang="en-US" dirty="0" smtClean="0"/>
              <a:t>coming within next two weeks (Nov 5, 7, 12 or 14)</a:t>
            </a:r>
          </a:p>
          <a:p>
            <a:endParaRPr lang="en-US" dirty="0"/>
          </a:p>
          <a:p>
            <a:r>
              <a:rPr lang="en-US" dirty="0" smtClean="0"/>
              <a:t>Allowed 25 minutes to complete (hard stop)</a:t>
            </a:r>
          </a:p>
          <a:p>
            <a:endParaRPr lang="en-US" dirty="0"/>
          </a:p>
          <a:p>
            <a:r>
              <a:rPr lang="en-US" dirty="0" smtClean="0"/>
              <a:t>Topic will be per recent class lectures and in class discussions (missing class will be detrimental)</a:t>
            </a:r>
          </a:p>
          <a:p>
            <a:endParaRPr lang="en-US" dirty="0"/>
          </a:p>
          <a:p>
            <a:r>
              <a:rPr lang="en-US" dirty="0" smtClean="0"/>
              <a:t>Up to 10 points with 0 for “no show”</a:t>
            </a:r>
          </a:p>
          <a:p>
            <a:endParaRPr lang="en-US" dirty="0"/>
          </a:p>
          <a:p>
            <a:r>
              <a:rPr lang="en-US" dirty="0" smtClean="0"/>
              <a:t>No makeups per syllabus</a:t>
            </a:r>
          </a:p>
          <a:p>
            <a:endParaRPr lang="en-US" dirty="0"/>
          </a:p>
          <a:p>
            <a:endParaRPr lang="en-US" dirty="0" smtClean="0"/>
          </a:p>
        </p:txBody>
      </p:sp>
    </p:spTree>
    <p:extLst>
      <p:ext uri="{BB962C8B-B14F-4D97-AF65-F5344CB8AC3E}">
        <p14:creationId xmlns:p14="http://schemas.microsoft.com/office/powerpoint/2010/main" val="2582573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Paper</a:t>
            </a:r>
            <a:endParaRPr lang="en-US" dirty="0"/>
          </a:p>
        </p:txBody>
      </p:sp>
      <p:sp>
        <p:nvSpPr>
          <p:cNvPr id="3" name="Content Placeholder 2"/>
          <p:cNvSpPr>
            <a:spLocks noGrp="1"/>
          </p:cNvSpPr>
          <p:nvPr>
            <p:ph idx="1"/>
          </p:nvPr>
        </p:nvSpPr>
        <p:spPr/>
        <p:txBody>
          <a:bodyPr/>
          <a:lstStyle/>
          <a:p>
            <a:r>
              <a:rPr lang="en-US" dirty="0" smtClean="0"/>
              <a:t>-Research complete</a:t>
            </a:r>
          </a:p>
          <a:p>
            <a:r>
              <a:rPr lang="en-US" dirty="0" smtClean="0"/>
              <a:t>-Abstract/Outline complete</a:t>
            </a:r>
            <a:endParaRPr lang="en-US" dirty="0"/>
          </a:p>
        </p:txBody>
      </p:sp>
    </p:spTree>
    <p:extLst>
      <p:ext uri="{BB962C8B-B14F-4D97-AF65-F5344CB8AC3E}">
        <p14:creationId xmlns:p14="http://schemas.microsoft.com/office/powerpoint/2010/main" val="1713516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3" name="Text Placeholder 2"/>
          <p:cNvSpPr>
            <a:spLocks noGrp="1"/>
          </p:cNvSpPr>
          <p:nvPr>
            <p:ph type="body" sz="quarter" idx="10"/>
          </p:nvPr>
        </p:nvSpPr>
        <p:spPr/>
        <p:txBody>
          <a:bodyPr>
            <a:normAutofit/>
          </a:bodyPr>
          <a:lstStyle/>
          <a:p>
            <a:endParaRPr lang="en-US" dirty="0" smtClean="0"/>
          </a:p>
          <a:p>
            <a:endParaRPr lang="en-US" dirty="0" smtClean="0"/>
          </a:p>
        </p:txBody>
      </p:sp>
      <p:sp>
        <p:nvSpPr>
          <p:cNvPr id="6" name="TextBox 5"/>
          <p:cNvSpPr txBox="1"/>
          <p:nvPr/>
        </p:nvSpPr>
        <p:spPr>
          <a:xfrm>
            <a:off x="696190" y="524949"/>
            <a:ext cx="4675910" cy="2862322"/>
          </a:xfrm>
          <a:prstGeom prst="rect">
            <a:avLst/>
          </a:prstGeom>
          <a:noFill/>
        </p:spPr>
        <p:txBody>
          <a:bodyPr wrap="square" rtlCol="0">
            <a:spAutoFit/>
          </a:bodyPr>
          <a:lstStyle/>
          <a:p>
            <a:r>
              <a:rPr lang="en-US" dirty="0" smtClean="0"/>
              <a:t>-AI Ethics from HP</a:t>
            </a:r>
          </a:p>
          <a:p>
            <a:endParaRPr lang="en-US" dirty="0" smtClean="0"/>
          </a:p>
          <a:p>
            <a:r>
              <a:rPr lang="en-US" dirty="0" smtClean="0"/>
              <a:t>     </a:t>
            </a:r>
            <a:endParaRPr lang="en-US" dirty="0"/>
          </a:p>
          <a:p>
            <a:r>
              <a:rPr lang="en-US" dirty="0" smtClean="0"/>
              <a:t>-Final Presentation Preview</a:t>
            </a:r>
          </a:p>
          <a:p>
            <a:r>
              <a:rPr lang="en-US" dirty="0" smtClean="0"/>
              <a:t>-Final Paper upcoming draft</a:t>
            </a:r>
          </a:p>
          <a:p>
            <a:r>
              <a:rPr lang="en-US"/>
              <a:t> </a:t>
            </a:r>
            <a:r>
              <a:rPr lang="en-US" smtClean="0"/>
              <a:t>  </a:t>
            </a:r>
            <a:endParaRPr lang="en-US" dirty="0"/>
          </a:p>
          <a:p>
            <a:r>
              <a:rPr lang="en-US" dirty="0" smtClean="0"/>
              <a:t>-Ethics Discussion</a:t>
            </a:r>
          </a:p>
          <a:p>
            <a:r>
              <a:rPr lang="en-US" dirty="0" smtClean="0"/>
              <a:t>      -2017 List from MIT</a:t>
            </a:r>
          </a:p>
          <a:p>
            <a:r>
              <a:rPr lang="en-US" dirty="0" smtClean="0"/>
              <a:t>      -Robotics Session (time permitting)</a:t>
            </a:r>
          </a:p>
          <a:p>
            <a:pPr marL="742950" lvl="1" indent="-285750">
              <a:buFontTx/>
              <a:buChar char="-"/>
            </a:pPr>
            <a:endParaRPr lang="en-US" dirty="0"/>
          </a:p>
        </p:txBody>
      </p:sp>
    </p:spTree>
    <p:extLst>
      <p:ext uri="{BB962C8B-B14F-4D97-AF65-F5344CB8AC3E}">
        <p14:creationId xmlns:p14="http://schemas.microsoft.com/office/powerpoint/2010/main" val="3264726203"/>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23" y="186059"/>
            <a:ext cx="7886700" cy="886159"/>
          </a:xfrm>
        </p:spPr>
        <p:txBody>
          <a:bodyPr>
            <a:normAutofit fontScale="90000"/>
          </a:bodyPr>
          <a:lstStyle/>
          <a:p>
            <a:r>
              <a:rPr lang="en-US" dirty="0" smtClean="0"/>
              <a:t>Final Paper:  Outline/Abstract due Oct 31</a:t>
            </a:r>
            <a:endParaRPr lang="en-US" dirty="0"/>
          </a:p>
        </p:txBody>
      </p:sp>
      <p:sp>
        <p:nvSpPr>
          <p:cNvPr id="3" name="Content Placeholder 2"/>
          <p:cNvSpPr>
            <a:spLocks noGrp="1"/>
          </p:cNvSpPr>
          <p:nvPr>
            <p:ph idx="1"/>
          </p:nvPr>
        </p:nvSpPr>
        <p:spPr>
          <a:xfrm>
            <a:off x="176645" y="1340427"/>
            <a:ext cx="8853055" cy="5330537"/>
          </a:xfrm>
        </p:spPr>
        <p:txBody>
          <a:bodyPr>
            <a:normAutofit lnSpcReduction="10000"/>
          </a:bodyPr>
          <a:lstStyle/>
          <a:p>
            <a:r>
              <a:rPr lang="en-US" dirty="0"/>
              <a:t>Submit an outline and an abstract For your final Paper using 1-2 pages</a:t>
            </a:r>
          </a:p>
          <a:p>
            <a:r>
              <a:rPr lang="en-US" dirty="0"/>
              <a:t> </a:t>
            </a:r>
          </a:p>
          <a:p>
            <a:r>
              <a:rPr lang="en-US" dirty="0"/>
              <a:t>Expand on your topic selection </a:t>
            </a:r>
          </a:p>
          <a:p>
            <a:r>
              <a:rPr lang="en-US" dirty="0"/>
              <a:t>-”Fine tune” your topic</a:t>
            </a:r>
          </a:p>
          <a:p>
            <a:r>
              <a:rPr lang="en-US" dirty="0"/>
              <a:t>-</a:t>
            </a:r>
            <a:r>
              <a:rPr lang="en-US" dirty="0">
                <a:solidFill>
                  <a:srgbClr val="FFFF00"/>
                </a:solidFill>
              </a:rPr>
              <a:t>Create outline based on the complete </a:t>
            </a:r>
            <a:r>
              <a:rPr lang="en-US" dirty="0" smtClean="0">
                <a:solidFill>
                  <a:srgbClr val="FFFF00"/>
                </a:solidFill>
              </a:rPr>
              <a:t>Product Proposal or Research </a:t>
            </a:r>
            <a:r>
              <a:rPr lang="en-US" dirty="0">
                <a:solidFill>
                  <a:srgbClr val="FFFF00"/>
                </a:solidFill>
              </a:rPr>
              <a:t>Paper outline</a:t>
            </a:r>
          </a:p>
          <a:p>
            <a:r>
              <a:rPr lang="en-US" dirty="0"/>
              <a:t>-Prepare </a:t>
            </a:r>
            <a:r>
              <a:rPr lang="en-US" dirty="0" smtClean="0">
                <a:solidFill>
                  <a:srgbClr val="FFFF00"/>
                </a:solidFill>
              </a:rPr>
              <a:t>a summary </a:t>
            </a:r>
            <a:r>
              <a:rPr lang="en-US" dirty="0">
                <a:solidFill>
                  <a:srgbClr val="FFFF00"/>
                </a:solidFill>
              </a:rPr>
              <a:t>with one or two paragraphs (not bullet items, full sentence-based paragraphs) that capture the key elements of each section</a:t>
            </a:r>
          </a:p>
          <a:p>
            <a:r>
              <a:rPr lang="en-US" dirty="0" smtClean="0"/>
              <a:t>Summarize </a:t>
            </a:r>
            <a:r>
              <a:rPr lang="en-US" dirty="0"/>
              <a:t> your market and technology research (previously 20 sources)</a:t>
            </a:r>
          </a:p>
          <a:p>
            <a:r>
              <a:rPr lang="en-US" dirty="0"/>
              <a:t> </a:t>
            </a:r>
            <a:r>
              <a:rPr lang="en-US" dirty="0" smtClean="0"/>
              <a:t>-Fill out a complete checklist per instructions as a condition of grading</a:t>
            </a:r>
            <a:endParaRPr lang="en-US" dirty="0"/>
          </a:p>
          <a:p>
            <a:r>
              <a:rPr lang="en-US" dirty="0">
                <a:solidFill>
                  <a:srgbClr val="FFFF00"/>
                </a:solidFill>
              </a:rPr>
              <a:t>3.Provide a “budget” totaling 7200 +/-  words </a:t>
            </a:r>
            <a:r>
              <a:rPr lang="en-US" dirty="0" smtClean="0">
                <a:solidFill>
                  <a:srgbClr val="FFFF00"/>
                </a:solidFill>
              </a:rPr>
              <a:t>(15 pages) for </a:t>
            </a:r>
            <a:r>
              <a:rPr lang="en-US" dirty="0">
                <a:solidFill>
                  <a:srgbClr val="FFFF00"/>
                </a:solidFill>
              </a:rPr>
              <a:t>your Final </a:t>
            </a:r>
            <a:r>
              <a:rPr lang="en-US" dirty="0" smtClean="0">
                <a:solidFill>
                  <a:srgbClr val="FFFF00"/>
                </a:solidFill>
              </a:rPr>
              <a:t>Paper (Extended Proposal) or 5600-6000 words (10 pager Research)</a:t>
            </a:r>
            <a:endParaRPr lang="en-US" dirty="0">
              <a:solidFill>
                <a:srgbClr val="FFFF00"/>
              </a:solidFill>
            </a:endParaRPr>
          </a:p>
          <a:p>
            <a:r>
              <a:rPr lang="en-US" dirty="0"/>
              <a:t>4.Be ready to discuss during </a:t>
            </a:r>
            <a:r>
              <a:rPr lang="en-US" dirty="0" smtClean="0"/>
              <a:t>Nov 5 and/or  Nov 7 class</a:t>
            </a:r>
            <a:endParaRPr lang="en-US" dirty="0"/>
          </a:p>
          <a:p>
            <a:r>
              <a:rPr lang="en-US" dirty="0" smtClean="0"/>
              <a:t>5. Checklist and Peer Review (2) within one week of deadline</a:t>
            </a:r>
          </a:p>
          <a:p>
            <a:r>
              <a:rPr lang="en-US" dirty="0" smtClean="0"/>
              <a:t>6.As </a:t>
            </a:r>
            <a:r>
              <a:rPr lang="en-US" dirty="0"/>
              <a:t>always, 15% plagiarism or less is required from </a:t>
            </a:r>
            <a:r>
              <a:rPr lang="en-US" dirty="0" err="1"/>
              <a:t>Turnitin</a:t>
            </a:r>
            <a:endParaRPr lang="en-US" dirty="0"/>
          </a:p>
          <a:p>
            <a:endParaRPr lang="en-US" dirty="0"/>
          </a:p>
        </p:txBody>
      </p:sp>
    </p:spTree>
    <p:extLst>
      <p:ext uri="{BB962C8B-B14F-4D97-AF65-F5344CB8AC3E}">
        <p14:creationId xmlns:p14="http://schemas.microsoft.com/office/powerpoint/2010/main" val="30952054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137568"/>
            <a:ext cx="7886700" cy="886159"/>
          </a:xfrm>
        </p:spPr>
        <p:txBody>
          <a:bodyPr>
            <a:noAutofit/>
          </a:bodyPr>
          <a:lstStyle/>
          <a:p>
            <a:pPr algn="ctr"/>
            <a:r>
              <a:rPr lang="en-US" sz="3200" dirty="0" smtClean="0"/>
              <a:t>Final Paper: Outline/Abstract Feedback (1/2)</a:t>
            </a:r>
            <a:endParaRPr lang="en-US" sz="3200" dirty="0"/>
          </a:p>
        </p:txBody>
      </p:sp>
      <p:sp>
        <p:nvSpPr>
          <p:cNvPr id="4" name="Content Placeholder 3"/>
          <p:cNvSpPr>
            <a:spLocks noGrp="1"/>
          </p:cNvSpPr>
          <p:nvPr>
            <p:ph sz="quarter" idx="12"/>
          </p:nvPr>
        </p:nvSpPr>
        <p:spPr>
          <a:xfrm>
            <a:off x="628650" y="1003301"/>
            <a:ext cx="3823034" cy="4813482"/>
          </a:xfrm>
          <a:ln>
            <a:solidFill>
              <a:schemeClr val="bg1"/>
            </a:solidFill>
          </a:ln>
        </p:spPr>
        <p:txBody>
          <a:bodyPr/>
          <a:lstStyle/>
          <a:p>
            <a:r>
              <a:rPr lang="en-US" dirty="0" smtClean="0"/>
              <a:t>Extension of Product Proposal</a:t>
            </a:r>
          </a:p>
          <a:p>
            <a:r>
              <a:rPr lang="en-US" dirty="0" err="1" smtClean="0"/>
              <a:t>a.Needed</a:t>
            </a:r>
            <a:r>
              <a:rPr lang="en-US" dirty="0" smtClean="0"/>
              <a:t> to show expanded Business Proposal (added Section 3.1, 3.2, 3.3 </a:t>
            </a:r>
            <a:r>
              <a:rPr lang="en-US" dirty="0" err="1" smtClean="0"/>
              <a:t>etc</a:t>
            </a:r>
            <a:r>
              <a:rPr lang="en-US" dirty="0" smtClean="0"/>
              <a:t>)</a:t>
            </a:r>
          </a:p>
          <a:p>
            <a:r>
              <a:rPr lang="en-US" dirty="0" smtClean="0"/>
              <a:t> -Deeper dive on product description, component technology, and/or differentiating features</a:t>
            </a:r>
          </a:p>
          <a:p>
            <a:r>
              <a:rPr lang="en-US" dirty="0" smtClean="0"/>
              <a:t>b. (If chosen), Show expanded Market Analysis and competitive features</a:t>
            </a:r>
            <a:endParaRPr lang="en-US" dirty="0"/>
          </a:p>
        </p:txBody>
      </p:sp>
      <p:sp>
        <p:nvSpPr>
          <p:cNvPr id="6" name="Content Placeholder 5"/>
          <p:cNvSpPr>
            <a:spLocks noGrp="1"/>
          </p:cNvSpPr>
          <p:nvPr>
            <p:ph sz="quarter" idx="14"/>
          </p:nvPr>
        </p:nvSpPr>
        <p:spPr>
          <a:xfrm>
            <a:off x="4704347" y="1003301"/>
            <a:ext cx="3811002" cy="4813482"/>
          </a:xfrm>
          <a:ln>
            <a:solidFill>
              <a:schemeClr val="bg1"/>
            </a:solidFill>
          </a:ln>
        </p:spPr>
        <p:txBody>
          <a:bodyPr>
            <a:normAutofit lnSpcReduction="10000"/>
          </a:bodyPr>
          <a:lstStyle/>
          <a:p>
            <a:r>
              <a:rPr lang="en-US" dirty="0" smtClean="0"/>
              <a:t>New Research</a:t>
            </a:r>
          </a:p>
          <a:p>
            <a:pPr marL="457200" indent="-457200">
              <a:buAutoNum type="alphaLcPeriod"/>
            </a:pPr>
            <a:r>
              <a:rPr lang="en-US" dirty="0" smtClean="0"/>
              <a:t>Clear description of the specific research topic </a:t>
            </a:r>
          </a:p>
          <a:p>
            <a:pPr marL="457200" indent="-457200">
              <a:buAutoNum type="alphaLcPeriod"/>
            </a:pPr>
            <a:r>
              <a:rPr lang="en-US" dirty="0" smtClean="0"/>
              <a:t>Clear description of what “success” for the research area is (NOT JUST INFORMATION on WHAT THE TECHNOLOGY IS)</a:t>
            </a:r>
          </a:p>
          <a:p>
            <a:pPr marL="457200" indent="-457200">
              <a:buAutoNum type="alphaLcPeriod"/>
            </a:pPr>
            <a:r>
              <a:rPr lang="en-US" dirty="0" smtClean="0"/>
              <a:t>Single (Feasibility study) or multiple (Technology Recommendation)</a:t>
            </a:r>
          </a:p>
          <a:p>
            <a:pPr marL="457200" indent="-457200">
              <a:buAutoNum type="alphaLcPeriod"/>
            </a:pPr>
            <a:r>
              <a:rPr lang="en-US" dirty="0" smtClean="0"/>
              <a:t>How to analyze “success” </a:t>
            </a:r>
          </a:p>
          <a:p>
            <a:pPr marL="457200" indent="-457200">
              <a:buAutoNum type="alphaLcPeriod"/>
            </a:pPr>
            <a:r>
              <a:rPr lang="en-US" dirty="0" smtClean="0"/>
              <a:t>Perform the analysis</a:t>
            </a:r>
          </a:p>
          <a:p>
            <a:pPr marL="457200" indent="-457200">
              <a:buAutoNum type="alphaLcPeriod"/>
            </a:pPr>
            <a:r>
              <a:rPr lang="en-US" dirty="0" smtClean="0"/>
              <a:t>Explain the implications of the results of the analysis</a:t>
            </a:r>
            <a:endParaRPr lang="en-US" dirty="0"/>
          </a:p>
        </p:txBody>
      </p:sp>
      <p:sp>
        <p:nvSpPr>
          <p:cNvPr id="7" name="Text Placeholder 6"/>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7528330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4783" y="119425"/>
            <a:ext cx="7886700" cy="1701619"/>
          </a:xfrm>
        </p:spPr>
        <p:txBody>
          <a:bodyPr>
            <a:noAutofit/>
          </a:bodyPr>
          <a:lstStyle/>
          <a:p>
            <a:pPr algn="ctr"/>
            <a:r>
              <a:rPr lang="en-US" sz="2400" dirty="0" smtClean="0"/>
              <a:t>Final Paper: Outline/Abstract Feedback (2/2)</a:t>
            </a:r>
            <a:endParaRPr lang="en-US" sz="2400" dirty="0"/>
          </a:p>
        </p:txBody>
      </p:sp>
      <p:sp>
        <p:nvSpPr>
          <p:cNvPr id="4" name="Content Placeholder 3"/>
          <p:cNvSpPr>
            <a:spLocks noGrp="1"/>
          </p:cNvSpPr>
          <p:nvPr>
            <p:ph sz="quarter" idx="12"/>
          </p:nvPr>
        </p:nvSpPr>
        <p:spPr>
          <a:xfrm>
            <a:off x="637116" y="1436248"/>
            <a:ext cx="7886700" cy="5015352"/>
          </a:xfrm>
          <a:ln>
            <a:solidFill>
              <a:schemeClr val="bg1"/>
            </a:solidFill>
          </a:ln>
        </p:spPr>
        <p:txBody>
          <a:bodyPr>
            <a:normAutofit fontScale="92500" lnSpcReduction="10000"/>
          </a:bodyPr>
          <a:lstStyle/>
          <a:p>
            <a:pPr marL="457200" indent="-457200">
              <a:buFont typeface="+mj-lt"/>
              <a:buAutoNum type="arabicPeriod"/>
            </a:pPr>
            <a:r>
              <a:rPr lang="en-US" dirty="0" smtClean="0"/>
              <a:t>Motivation Sentence needs to be “why I am writing the paper” rather than “ Tech in search of a problem”</a:t>
            </a:r>
          </a:p>
          <a:p>
            <a:pPr marL="800100" lvl="1" indent="-342900">
              <a:buFont typeface="Arial" panose="020B0604020202020204" pitchFamily="34" charset="0"/>
              <a:buChar char="•"/>
            </a:pPr>
            <a:r>
              <a:rPr lang="en-US" dirty="0" smtClean="0"/>
              <a:t>Advancing AI, Machine language driving medical, energy savings, etc.   Why do medical, energy need to be improved?</a:t>
            </a:r>
          </a:p>
          <a:p>
            <a:pPr marL="800100" lvl="1" indent="-342900">
              <a:buFont typeface="Arial" panose="020B0604020202020204" pitchFamily="34" charset="0"/>
              <a:buChar char="•"/>
            </a:pPr>
            <a:r>
              <a:rPr lang="en-US" dirty="0" smtClean="0"/>
              <a:t>Instead state the big problem and apply new tools (AI, ML, </a:t>
            </a:r>
            <a:r>
              <a:rPr lang="en-US" dirty="0" err="1" smtClean="0"/>
              <a:t>etc</a:t>
            </a:r>
            <a:r>
              <a:rPr lang="en-US" dirty="0" smtClean="0"/>
              <a:t>) to address</a:t>
            </a:r>
          </a:p>
          <a:p>
            <a:pPr marL="800100" lvl="1" indent="-342900">
              <a:buFont typeface="Arial" panose="020B0604020202020204" pitchFamily="34" charset="0"/>
              <a:buChar char="•"/>
            </a:pPr>
            <a:r>
              <a:rPr lang="en-US" dirty="0" smtClean="0"/>
              <a:t>POPULARITY is not a motivator. </a:t>
            </a:r>
            <a:r>
              <a:rPr lang="en-US" dirty="0" err="1" smtClean="0"/>
              <a:t>Ie</a:t>
            </a:r>
            <a:r>
              <a:rPr lang="en-US" dirty="0" smtClean="0"/>
              <a:t>,” AI is getting popular, so …”</a:t>
            </a:r>
          </a:p>
          <a:p>
            <a:pPr marL="457200" indent="-457200">
              <a:buFont typeface="+mj-lt"/>
              <a:buAutoNum type="arabicPeriod"/>
            </a:pPr>
            <a:r>
              <a:rPr lang="en-US" dirty="0" smtClean="0"/>
              <a:t>Tables and Figures must follow IEEE convention</a:t>
            </a:r>
          </a:p>
          <a:p>
            <a:pPr marL="914400" lvl="1" indent="-457200">
              <a:buFont typeface="Arial" panose="020B0604020202020204" pitchFamily="34" charset="0"/>
              <a:buChar char="•"/>
            </a:pPr>
            <a:r>
              <a:rPr lang="en-US" dirty="0" smtClean="0"/>
              <a:t>Sequentially number figures and tables (Fig 1, 2, 3, </a:t>
            </a:r>
            <a:r>
              <a:rPr lang="en-US" dirty="0" err="1" smtClean="0"/>
              <a:t>etc</a:t>
            </a:r>
            <a:r>
              <a:rPr lang="en-US" dirty="0" smtClean="0"/>
              <a:t>)</a:t>
            </a:r>
          </a:p>
          <a:p>
            <a:pPr marL="914400" lvl="1" indent="-457200">
              <a:buFont typeface="Arial" panose="020B0604020202020204" pitchFamily="34" charset="0"/>
              <a:buChar char="•"/>
            </a:pPr>
            <a:r>
              <a:rPr lang="en-US" dirty="0" smtClean="0"/>
              <a:t>MUST refer to figures and tables at least once from the text</a:t>
            </a:r>
          </a:p>
          <a:p>
            <a:pPr marL="457200" indent="-457200">
              <a:buFont typeface="+mj-lt"/>
              <a:buAutoNum type="arabicPeriod"/>
            </a:pPr>
            <a:r>
              <a:rPr lang="en-US" dirty="0" smtClean="0"/>
              <a:t>Unsupported statements are not good </a:t>
            </a:r>
          </a:p>
          <a:p>
            <a:pPr marL="914400" lvl="1" indent="-457200">
              <a:buFont typeface="Arial" panose="020B0604020202020204" pitchFamily="34" charset="0"/>
              <a:buChar char="•"/>
            </a:pPr>
            <a:r>
              <a:rPr lang="en-US" dirty="0" smtClean="0"/>
              <a:t>Demand is growing “day by day”  --Must be literal truth</a:t>
            </a:r>
          </a:p>
          <a:p>
            <a:pPr marL="914400" lvl="1" indent="-457200">
              <a:buFont typeface="Arial" panose="020B0604020202020204" pitchFamily="34" charset="0"/>
              <a:buChar char="•"/>
            </a:pPr>
            <a:r>
              <a:rPr lang="en-US" dirty="0" smtClean="0"/>
              <a:t>Need for this system has increased “day by day”</a:t>
            </a:r>
          </a:p>
          <a:p>
            <a:pPr marL="457200" indent="-457200">
              <a:buAutoNum type="arabicPeriod" startAt="4"/>
            </a:pPr>
            <a:r>
              <a:rPr lang="en-US" dirty="0" smtClean="0"/>
              <a:t>Way too much passive voice.  Check this over or lose points</a:t>
            </a:r>
          </a:p>
          <a:p>
            <a:pPr marL="457200" indent="-457200">
              <a:buAutoNum type="arabicPeriod" startAt="4"/>
            </a:pPr>
            <a:r>
              <a:rPr lang="en-US" dirty="0" smtClean="0"/>
              <a:t>Indirect statements (be more concise)</a:t>
            </a:r>
          </a:p>
          <a:p>
            <a:pPr marL="914400" lvl="1" indent="-457200">
              <a:buFont typeface="Arial" panose="020B0604020202020204" pitchFamily="34" charset="0"/>
              <a:buChar char="•"/>
            </a:pPr>
            <a:r>
              <a:rPr lang="en-US" dirty="0" smtClean="0"/>
              <a:t>Usage of land for </a:t>
            </a:r>
            <a:r>
              <a:rPr lang="en-US" dirty="0" err="1" smtClean="0"/>
              <a:t>offices</a:t>
            </a:r>
            <a:r>
              <a:rPr lang="en-US" dirty="0" err="1" smtClean="0">
                <a:sym typeface="Wingdings" panose="05000000000000000000" pitchFamily="2" charset="2"/>
              </a:rPr>
              <a:t></a:t>
            </a:r>
            <a:r>
              <a:rPr lang="en-US" dirty="0" err="1" smtClean="0"/>
              <a:t>Using</a:t>
            </a:r>
            <a:r>
              <a:rPr lang="en-US" dirty="0" smtClean="0"/>
              <a:t> land for offices</a:t>
            </a:r>
          </a:p>
          <a:p>
            <a:pPr marL="914400" lvl="1" indent="-457200">
              <a:buFont typeface="Arial" panose="020B0604020202020204" pitchFamily="34" charset="0"/>
              <a:buChar char="•"/>
            </a:pPr>
            <a:r>
              <a:rPr lang="en-US" dirty="0" smtClean="0"/>
              <a:t>Migration of data</a:t>
            </a:r>
            <a:r>
              <a:rPr lang="en-US" dirty="0" smtClean="0">
                <a:sym typeface="Wingdings" panose="05000000000000000000" pitchFamily="2" charset="2"/>
              </a:rPr>
              <a:t> Transmit </a:t>
            </a:r>
            <a:endParaRPr lang="en-US" dirty="0" smtClean="0"/>
          </a:p>
          <a:p>
            <a:pPr marL="457200" indent="-457200">
              <a:buAutoNum type="arabicPeriod" startAt="4"/>
            </a:pPr>
            <a:endParaRPr lang="en-US" dirty="0" smtClean="0"/>
          </a:p>
          <a:p>
            <a:pPr marL="457200" indent="-457200">
              <a:buFont typeface="+mj-lt"/>
              <a:buAutoNum type="arabicPeriod"/>
            </a:pPr>
            <a:endParaRPr lang="en-US" dirty="0" smtClean="0"/>
          </a:p>
          <a:p>
            <a:pPr marL="342900" indent="-342900">
              <a:buFont typeface="Arial" panose="020B0604020202020204" pitchFamily="34" charset="0"/>
              <a:buChar char="•"/>
            </a:pPr>
            <a:endParaRPr lang="en-US" dirty="0"/>
          </a:p>
        </p:txBody>
      </p:sp>
      <p:sp>
        <p:nvSpPr>
          <p:cNvPr id="3" name="Text Placeholder 2"/>
          <p:cNvSpPr>
            <a:spLocks noGrp="1"/>
          </p:cNvSpPr>
          <p:nvPr>
            <p:ph type="body" sz="quarter" idx="16"/>
          </p:nvPr>
        </p:nvSpPr>
        <p:spPr/>
        <p:txBody>
          <a:bodyPr/>
          <a:lstStyle/>
          <a:p>
            <a:endParaRPr lang="en-US"/>
          </a:p>
        </p:txBody>
      </p:sp>
      <p:sp>
        <p:nvSpPr>
          <p:cNvPr id="5" name="Text Placeholder 4"/>
          <p:cNvSpPr>
            <a:spLocks noGrp="1"/>
          </p:cNvSpPr>
          <p:nvPr>
            <p:ph type="body" sz="quarter" idx="13"/>
          </p:nvPr>
        </p:nvSpPr>
        <p:spPr>
          <a:xfrm>
            <a:off x="527051" y="1096430"/>
            <a:ext cx="7886700" cy="512763"/>
          </a:xfrm>
        </p:spPr>
        <p:txBody>
          <a:bodyPr/>
          <a:lstStyle/>
          <a:p>
            <a:pPr algn="ctr"/>
            <a:r>
              <a:rPr lang="en-US" dirty="0" smtClean="0"/>
              <a:t>Both Extension and Research</a:t>
            </a:r>
            <a:endParaRPr lang="en-US" dirty="0"/>
          </a:p>
        </p:txBody>
      </p:sp>
    </p:spTree>
    <p:extLst>
      <p:ext uri="{BB962C8B-B14F-4D97-AF65-F5344CB8AC3E}">
        <p14:creationId xmlns:p14="http://schemas.microsoft.com/office/powerpoint/2010/main" val="133045599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7850" y="0"/>
            <a:ext cx="7886700" cy="886159"/>
          </a:xfrm>
        </p:spPr>
        <p:txBody>
          <a:bodyPr/>
          <a:lstStyle/>
          <a:p>
            <a:r>
              <a:rPr lang="en-US" dirty="0" smtClean="0"/>
              <a:t>Going Forward to Final</a:t>
            </a:r>
            <a:endParaRPr lang="en-US" dirty="0"/>
          </a:p>
        </p:txBody>
      </p:sp>
      <p:sp>
        <p:nvSpPr>
          <p:cNvPr id="10" name="Content Placeholder 9"/>
          <p:cNvSpPr>
            <a:spLocks noGrp="1"/>
          </p:cNvSpPr>
          <p:nvPr>
            <p:ph sz="quarter" idx="12"/>
          </p:nvPr>
        </p:nvSpPr>
        <p:spPr>
          <a:xfrm>
            <a:off x="628650" y="889000"/>
            <a:ext cx="7886700" cy="5600699"/>
          </a:xfrm>
        </p:spPr>
        <p:txBody>
          <a:bodyPr>
            <a:normAutofit lnSpcReduction="10000"/>
          </a:bodyPr>
          <a:lstStyle/>
          <a:p>
            <a:pPr marL="342900" indent="-342900">
              <a:buFont typeface="Arial" panose="020B0604020202020204" pitchFamily="34" charset="0"/>
              <a:buChar char="•"/>
            </a:pPr>
            <a:r>
              <a:rPr lang="en-US" dirty="0" smtClean="0"/>
              <a:t>Resolve any structural issues on the Outline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Fill in the structure with information that matches the Outline</a:t>
            </a:r>
          </a:p>
          <a:p>
            <a:pPr marL="800100" lvl="1" indent="-342900">
              <a:buFont typeface="Arial" panose="020B0604020202020204" pitchFamily="34" charset="0"/>
              <a:buChar char="•"/>
            </a:pPr>
            <a:r>
              <a:rPr lang="en-US" dirty="0" smtClean="0"/>
              <a:t>Solid Topic sentences for each paragraph</a:t>
            </a:r>
          </a:p>
          <a:p>
            <a:pPr marL="800100" lvl="1" indent="-342900">
              <a:buFont typeface="Arial" panose="020B0604020202020204" pitchFamily="34" charset="0"/>
              <a:buChar char="•"/>
            </a:pPr>
            <a:r>
              <a:rPr lang="en-US" dirty="0" smtClean="0"/>
              <a:t>Make sure all supporting sentences “support” the topic sentence</a:t>
            </a:r>
          </a:p>
          <a:p>
            <a:pPr marL="800100" lvl="1" indent="-342900">
              <a:buFont typeface="Arial" panose="020B0604020202020204" pitchFamily="34" charset="0"/>
              <a:buChar char="•"/>
            </a:pPr>
            <a:r>
              <a:rPr lang="en-US" dirty="0" smtClean="0"/>
              <a:t>Conclude </a:t>
            </a:r>
          </a:p>
          <a:p>
            <a:pPr marL="342900" indent="-342900">
              <a:buFont typeface="Arial" panose="020B0604020202020204" pitchFamily="34" charset="0"/>
              <a:buChar char="•"/>
            </a:pPr>
            <a:r>
              <a:rPr lang="en-US" dirty="0" smtClean="0"/>
              <a:t>Generate Abstract, Executive Summary and Conclusion Paragraphs</a:t>
            </a:r>
          </a:p>
          <a:p>
            <a:pPr marL="800100" lvl="1" indent="-342900">
              <a:buFont typeface="Arial" panose="020B0604020202020204" pitchFamily="34" charset="0"/>
              <a:buChar char="•"/>
            </a:pPr>
            <a:r>
              <a:rPr lang="en-US" dirty="0" smtClean="0">
                <a:solidFill>
                  <a:srgbClr val="FFFF00"/>
                </a:solidFill>
              </a:rPr>
              <a:t>Provide checklist for full content</a:t>
            </a:r>
            <a:r>
              <a:rPr lang="en-US" dirty="0">
                <a:solidFill>
                  <a:srgbClr val="FFFF00"/>
                </a:solidFill>
              </a:rPr>
              <a:t> </a:t>
            </a:r>
            <a:r>
              <a:rPr lang="en-US" dirty="0" smtClean="0">
                <a:solidFill>
                  <a:srgbClr val="FFFF00"/>
                </a:solidFill>
              </a:rPr>
              <a:t>(Must turn in with Final for grading)</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Review for grammar  </a:t>
            </a:r>
            <a:r>
              <a:rPr lang="en-US" dirty="0" smtClean="0">
                <a:solidFill>
                  <a:srgbClr val="FFFF00"/>
                </a:solidFill>
              </a:rPr>
              <a:t>[Fill in Grammar checklist]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Relook Abstract, Executive Summary and Conclusion before turning in </a:t>
            </a:r>
          </a:p>
          <a:p>
            <a:pPr marL="342900" indent="-342900">
              <a:buFont typeface="Arial" panose="020B0604020202020204" pitchFamily="34" charset="0"/>
              <a:buChar char="•"/>
            </a:pPr>
            <a:r>
              <a:rPr lang="en-US" dirty="0" smtClean="0"/>
              <a:t>Always check TII score….</a:t>
            </a:r>
          </a:p>
          <a:p>
            <a:pPr marL="342900" indent="-342900">
              <a:buFont typeface="Arial" panose="020B0604020202020204" pitchFamily="34" charset="0"/>
              <a:buChar char="•"/>
            </a:pPr>
            <a:r>
              <a:rPr lang="en-US" dirty="0" smtClean="0"/>
              <a:t>Make sure you have full IEEE citations for each major support item</a:t>
            </a:r>
          </a:p>
        </p:txBody>
      </p:sp>
      <p:sp>
        <p:nvSpPr>
          <p:cNvPr id="12" name="Text Placeholder 11"/>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1817987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Expanding the Product Proposal for a Final Paper</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31407398"/>
              </p:ext>
            </p:extLst>
          </p:nvPr>
        </p:nvGraphicFramePr>
        <p:xfrm>
          <a:off x="757382" y="921537"/>
          <a:ext cx="7387935" cy="5859521"/>
        </p:xfrm>
        <a:graphic>
          <a:graphicData uri="http://schemas.openxmlformats.org/drawingml/2006/table">
            <a:tbl>
              <a:tblPr firstRow="1" bandRow="1">
                <a:tableStyleId>{5C22544A-7EE6-4342-B048-85BDC9FD1C3A}</a:tableStyleId>
              </a:tblPr>
              <a:tblGrid>
                <a:gridCol w="1579418"/>
                <a:gridCol w="1375756"/>
                <a:gridCol w="1484500"/>
                <a:gridCol w="1470674"/>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solidFill>
                      <a:srgbClr val="FF0000"/>
                    </a:solidFill>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000" b="1" dirty="0" smtClean="0"/>
                        <a:t>1.</a:t>
                      </a:r>
                      <a:r>
                        <a:rPr lang="en-US" sz="1000" b="1" baseline="0" dirty="0" smtClean="0"/>
                        <a:t> </a:t>
                      </a:r>
                      <a:r>
                        <a:rPr lang="en-US" sz="1000" b="1" dirty="0" smtClean="0"/>
                        <a:t>Abstract</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page max</a:t>
                      </a:r>
                      <a:endParaRPr lang="en-US" sz="1000" dirty="0"/>
                    </a:p>
                  </a:txBody>
                  <a:tcPr>
                    <a:solidFill>
                      <a:srgbClr val="FF0000"/>
                    </a:solidFill>
                  </a:tcPr>
                </a:tc>
                <a:tc>
                  <a:txBody>
                    <a:bodyPr/>
                    <a:lstStyle/>
                    <a:p>
                      <a:r>
                        <a:rPr lang="en-US" sz="1000" dirty="0" smtClean="0"/>
                        <a:t>½ page max</a:t>
                      </a:r>
                      <a:endParaRPr lang="en-US" sz="1000" dirty="0"/>
                    </a:p>
                  </a:txBody>
                  <a:tcPr/>
                </a:tc>
                <a:tc>
                  <a:txBody>
                    <a:bodyPr/>
                    <a:lstStyle/>
                    <a:p>
                      <a:r>
                        <a:rPr lang="en-US" sz="1000" dirty="0" smtClean="0"/>
                        <a:t>1. Abstract</a:t>
                      </a:r>
                      <a:endParaRPr lang="en-US" sz="1000" dirty="0"/>
                    </a:p>
                  </a:txBody>
                  <a:tcPr>
                    <a:solidFill>
                      <a:srgbClr val="FFFF00"/>
                    </a:solidFill>
                  </a:tcPr>
                </a:tc>
              </a:tr>
              <a:tr h="403339">
                <a:tc>
                  <a:txBody>
                    <a:bodyPr/>
                    <a:lstStyle/>
                    <a:p>
                      <a:r>
                        <a:rPr lang="en-US" sz="1000" b="1" dirty="0" smtClean="0"/>
                        <a:t>2. Executive</a:t>
                      </a:r>
                      <a:r>
                        <a:rPr lang="en-US" sz="1000" b="1" baseline="0" dirty="0" smtClean="0"/>
                        <a:t> Summary</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to 1 page</a:t>
                      </a:r>
                      <a:endParaRPr lang="en-US" sz="1000" dirty="0"/>
                    </a:p>
                  </a:txBody>
                  <a:tcPr>
                    <a:solidFill>
                      <a:srgbClr val="FF0000"/>
                    </a:solidFill>
                  </a:tcPr>
                </a:tc>
                <a:tc>
                  <a:txBody>
                    <a:bodyPr/>
                    <a:lstStyle/>
                    <a:p>
                      <a:r>
                        <a:rPr lang="en-US" sz="1000" dirty="0" smtClean="0"/>
                        <a:t>½ to 1</a:t>
                      </a:r>
                      <a:r>
                        <a:rPr lang="en-US" sz="1000" baseline="0" dirty="0" smtClean="0"/>
                        <a:t> page</a:t>
                      </a:r>
                      <a:endParaRPr lang="en-US" sz="1000" dirty="0"/>
                    </a:p>
                  </a:txBody>
                  <a:tcPr/>
                </a:tc>
                <a:tc>
                  <a:txBody>
                    <a:bodyPr/>
                    <a:lstStyle/>
                    <a:p>
                      <a:r>
                        <a:rPr lang="en-US" sz="1000" dirty="0" smtClean="0"/>
                        <a:t>2.Executive</a:t>
                      </a:r>
                      <a:r>
                        <a:rPr lang="en-US" sz="1000" baseline="0" dirty="0" smtClean="0"/>
                        <a:t> Summary</a:t>
                      </a:r>
                      <a:endParaRPr lang="en-US" sz="10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r>
                        <a:rPr lang="en-US" sz="1000" dirty="0" smtClean="0"/>
                        <a:t>3.0 Product Description (ex.)</a:t>
                      </a:r>
                    </a:p>
                    <a:p>
                      <a:r>
                        <a:rPr lang="en-US" sz="1000" dirty="0" smtClean="0"/>
                        <a:t>3.1  System</a:t>
                      </a:r>
                      <a:r>
                        <a:rPr lang="en-US" sz="1000" baseline="0" dirty="0" smtClean="0"/>
                        <a:t>  Description (ex)</a:t>
                      </a:r>
                    </a:p>
                    <a:p>
                      <a:r>
                        <a:rPr lang="en-US" sz="1000" baseline="0" dirty="0" smtClean="0"/>
                        <a:t>3.2  Key technologies </a:t>
                      </a:r>
                    </a:p>
                    <a:p>
                      <a:r>
                        <a:rPr lang="en-US" sz="1000" baseline="0" dirty="0" smtClean="0"/>
                        <a:t>3.3  Functional Description (ex.)</a:t>
                      </a:r>
                      <a:endParaRPr lang="en-US" sz="1000" dirty="0" smtClean="0"/>
                    </a:p>
                    <a:p>
                      <a:endParaRPr lang="en-US" sz="10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r>
                        <a:rPr lang="en-US" sz="1000" dirty="0" smtClean="0"/>
                        <a:t>4.0</a:t>
                      </a:r>
                      <a:r>
                        <a:rPr lang="en-US" sz="1000" baseline="0" dirty="0" smtClean="0"/>
                        <a:t> Mkt </a:t>
                      </a:r>
                      <a:r>
                        <a:rPr lang="en-US" sz="1000" baseline="0" dirty="0" err="1" smtClean="0"/>
                        <a:t>Rsch</a:t>
                      </a:r>
                      <a:endParaRPr lang="en-US" sz="1000" baseline="0" dirty="0" smtClean="0"/>
                    </a:p>
                    <a:p>
                      <a:r>
                        <a:rPr lang="en-US" sz="1000" baseline="0" dirty="0" smtClean="0"/>
                        <a:t>4.1 Market</a:t>
                      </a:r>
                    </a:p>
                    <a:p>
                      <a:r>
                        <a:rPr lang="en-US" sz="1000" baseline="0" dirty="0" smtClean="0"/>
                        <a:t>4.2 Competitors</a:t>
                      </a:r>
                    </a:p>
                    <a:p>
                      <a:r>
                        <a:rPr lang="en-US" sz="1000" baseline="0" dirty="0" smtClean="0"/>
                        <a:t>4.3  Differentiators</a:t>
                      </a:r>
                      <a:endParaRPr lang="en-US" sz="1000" dirty="0"/>
                    </a:p>
                  </a:txBody>
                  <a:tcPr>
                    <a:solidFill>
                      <a:srgbClr val="FFFF00"/>
                    </a:solidFill>
                  </a:tcPr>
                </a:tc>
              </a:tr>
              <a:tr h="430965">
                <a:tc>
                  <a:txBody>
                    <a:bodyPr/>
                    <a:lstStyle/>
                    <a:p>
                      <a:r>
                        <a:rPr lang="en-US" sz="1000" b="1" dirty="0" smtClean="0"/>
                        <a:t>5. Finance and Economics</a:t>
                      </a:r>
                      <a:endParaRPr lang="en-US" sz="1000" b="1" dirty="0"/>
                    </a:p>
                  </a:txBody>
                  <a:tcPr>
                    <a:solidFill>
                      <a:srgbClr val="FFFF00"/>
                    </a:solidFill>
                  </a:tcPr>
                </a:tc>
                <a:tc>
                  <a:txBody>
                    <a:bodyPr/>
                    <a:lstStyle/>
                    <a:p>
                      <a:r>
                        <a:rPr lang="en-US" sz="1000" dirty="0" smtClean="0"/>
                        <a:t>Short paragraph</a:t>
                      </a:r>
                      <a:endParaRPr lang="en-US" sz="1000" dirty="0"/>
                    </a:p>
                  </a:txBody>
                  <a:tcPr/>
                </a:tc>
                <a:tc>
                  <a:txBody>
                    <a:bodyPr/>
                    <a:lstStyle/>
                    <a:p>
                      <a:r>
                        <a:rPr lang="en-US" sz="1000" dirty="0" smtClean="0"/>
                        <a:t>½ to </a:t>
                      </a:r>
                      <a:r>
                        <a:rPr lang="en-US" sz="1000" baseline="0" dirty="0" smtClean="0"/>
                        <a:t> 1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000" b="1" dirty="0" smtClean="0"/>
                        <a:t>6. Management</a:t>
                      </a:r>
                      <a:r>
                        <a:rPr lang="en-US" sz="1000" b="1" baseline="0" dirty="0" smtClean="0"/>
                        <a:t> Team</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30965">
                <a:tc>
                  <a:txBody>
                    <a:bodyPr/>
                    <a:lstStyle/>
                    <a:p>
                      <a:r>
                        <a:rPr lang="en-US" sz="1000" b="1" dirty="0" smtClean="0"/>
                        <a:t>7. Risks and Assumptions</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a:t>
                      </a:r>
                      <a:r>
                        <a:rPr lang="en-US" sz="1000" baseline="0" dirty="0" smtClean="0"/>
                        <a:t>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0000"/>
                    </a:solidFill>
                  </a:tcPr>
                </a:tc>
                <a:tc>
                  <a:txBody>
                    <a:bodyPr/>
                    <a:lstStyle/>
                    <a:p>
                      <a:endParaRPr lang="en-US" sz="1400" dirty="0"/>
                    </a:p>
                  </a:txBody>
                  <a:tcPr/>
                </a:tc>
                <a:tc>
                  <a:txBody>
                    <a:bodyPr/>
                    <a:lstStyle/>
                    <a:p>
                      <a:r>
                        <a:rPr lang="en-US" sz="1000" dirty="0" smtClean="0"/>
                        <a:t>8. </a:t>
                      </a:r>
                      <a:r>
                        <a:rPr lang="en-US" sz="1000" dirty="0" err="1" smtClean="0"/>
                        <a:t>Concl</a:t>
                      </a:r>
                      <a:r>
                        <a:rPr lang="en-US" sz="1000" dirty="0" smtClean="0"/>
                        <a:t>/</a:t>
                      </a:r>
                      <a:r>
                        <a:rPr lang="en-US" sz="1000" baseline="0" dirty="0" smtClean="0"/>
                        <a:t> Rec’s</a:t>
                      </a:r>
                    </a:p>
                    <a:p>
                      <a:r>
                        <a:rPr lang="en-US" sz="1000" baseline="0" dirty="0" smtClean="0"/>
                        <a:t>8.1 Useful features </a:t>
                      </a:r>
                    </a:p>
                    <a:p>
                      <a:r>
                        <a:rPr lang="en-US" sz="1000" baseline="0" dirty="0" smtClean="0"/>
                        <a:t>8.2 Recommended action </a:t>
                      </a:r>
                      <a:endParaRPr lang="en-US" sz="1000" dirty="0"/>
                    </a:p>
                  </a:txBody>
                  <a:tcPr>
                    <a:solidFill>
                      <a:srgbClr val="FFFF00"/>
                    </a:solidFill>
                  </a:tcPr>
                </a:tc>
              </a:tr>
              <a:tr h="403339">
                <a:tc>
                  <a:txBody>
                    <a:bodyPr/>
                    <a:lstStyle/>
                    <a:p>
                      <a:r>
                        <a:rPr lang="en-US" sz="1000" b="1" dirty="0" smtClean="0"/>
                        <a:t>A. Sources</a:t>
                      </a:r>
                      <a:endParaRPr lang="en-US" sz="1000" b="1" dirty="0"/>
                    </a:p>
                  </a:txBody>
                  <a:tcPr>
                    <a:solidFill>
                      <a:srgbClr val="FFFF00"/>
                    </a:solidFill>
                  </a:tcPr>
                </a:tc>
                <a:tc>
                  <a:txBody>
                    <a:bodyPr/>
                    <a:lstStyle/>
                    <a:p>
                      <a:r>
                        <a:rPr lang="en-US" sz="1000" dirty="0" smtClean="0"/>
                        <a:t>Not Applicable</a:t>
                      </a:r>
                      <a:endParaRPr lang="en-US" sz="1000" dirty="0"/>
                    </a:p>
                  </a:txBody>
                  <a:tcPr/>
                </a:tc>
                <a:tc>
                  <a:txBody>
                    <a:bodyPr/>
                    <a:lstStyle/>
                    <a:p>
                      <a:r>
                        <a:rPr lang="en-US" sz="1000" dirty="0" smtClean="0"/>
                        <a:t>½ to 1 page</a:t>
                      </a:r>
                      <a:endParaRPr lang="en-US" sz="1000" dirty="0"/>
                    </a:p>
                  </a:txBody>
                  <a:tcPr>
                    <a:solidFill>
                      <a:srgbClr val="FFFF00"/>
                    </a:solidFill>
                  </a:tcPr>
                </a:tc>
                <a:tc>
                  <a:txBody>
                    <a:bodyPr/>
                    <a:lstStyle/>
                    <a:p>
                      <a:r>
                        <a:rPr lang="en-US" sz="1000" dirty="0" smtClean="0"/>
                        <a:t>½ to 1 page</a:t>
                      </a:r>
                      <a:endParaRPr lang="en-US" sz="1000" dirty="0"/>
                    </a:p>
                  </a:txBody>
                  <a:tcPr/>
                </a:tc>
                <a:tc>
                  <a:txBody>
                    <a:bodyPr/>
                    <a:lstStyle/>
                    <a:p>
                      <a:endParaRPr lang="en-US" sz="1000" dirty="0"/>
                    </a:p>
                  </a:txBody>
                  <a:tcPr>
                    <a:solidFill>
                      <a:srgbClr val="FFFF00"/>
                    </a:solidFill>
                  </a:tcPr>
                </a:tc>
              </a:tr>
            </a:tbl>
          </a:graphicData>
        </a:graphic>
      </p:graphicFrame>
    </p:spTree>
    <p:extLst>
      <p:ext uri="{BB962C8B-B14F-4D97-AF65-F5344CB8AC3E}">
        <p14:creationId xmlns:p14="http://schemas.microsoft.com/office/powerpoint/2010/main" val="3319844726"/>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7" y="248405"/>
            <a:ext cx="7886700" cy="886159"/>
          </a:xfrm>
        </p:spPr>
        <p:txBody>
          <a:bodyPr>
            <a:noAutofit/>
          </a:bodyPr>
          <a:lstStyle/>
          <a:p>
            <a:pPr algn="ctr"/>
            <a:r>
              <a:rPr lang="en-US" sz="3600" dirty="0" smtClean="0"/>
              <a:t>Framework for Research </a:t>
            </a:r>
            <a:br>
              <a:rPr lang="en-US" sz="3600" dirty="0" smtClean="0"/>
            </a:br>
            <a:r>
              <a:rPr lang="en-US" sz="3600" dirty="0" smtClean="0"/>
              <a:t>Option #2</a:t>
            </a:r>
            <a:endParaRPr lang="en-US" sz="3600" dirty="0"/>
          </a:p>
        </p:txBody>
      </p:sp>
      <p:sp>
        <p:nvSpPr>
          <p:cNvPr id="4" name="Trapezoid 3"/>
          <p:cNvSpPr/>
          <p:nvPr/>
        </p:nvSpPr>
        <p:spPr>
          <a:xfrm rot="10800000">
            <a:off x="2715208" y="1236515"/>
            <a:ext cx="3437940" cy="2369130"/>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rapezoid 4"/>
          <p:cNvSpPr/>
          <p:nvPr/>
        </p:nvSpPr>
        <p:spPr>
          <a:xfrm>
            <a:off x="2715202" y="4198017"/>
            <a:ext cx="3437946" cy="2376054"/>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3303037" y="3605646"/>
            <a:ext cx="2245714" cy="727364"/>
          </a:xfrm>
          <a:prstGeom prst="rect">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3490603" y="1369231"/>
            <a:ext cx="2067791" cy="369332"/>
          </a:xfrm>
          <a:prstGeom prst="rect">
            <a:avLst/>
          </a:prstGeom>
          <a:noFill/>
        </p:spPr>
        <p:txBody>
          <a:bodyPr wrap="square" rtlCol="0">
            <a:spAutoFit/>
          </a:bodyPr>
          <a:lstStyle/>
          <a:p>
            <a:pPr algn="ctr"/>
            <a:r>
              <a:rPr lang="en-US" dirty="0" smtClean="0">
                <a:solidFill>
                  <a:prstClr val="white"/>
                </a:solidFill>
              </a:rPr>
              <a:t>Area of Research</a:t>
            </a:r>
            <a:endParaRPr lang="en-US" dirty="0">
              <a:solidFill>
                <a:prstClr val="white"/>
              </a:solidFill>
            </a:endParaRPr>
          </a:p>
        </p:txBody>
      </p:sp>
      <p:sp>
        <p:nvSpPr>
          <p:cNvPr id="8" name="TextBox 7"/>
          <p:cNvSpPr txBox="1"/>
          <p:nvPr/>
        </p:nvSpPr>
        <p:spPr>
          <a:xfrm>
            <a:off x="2921542" y="1970990"/>
            <a:ext cx="3040719" cy="646331"/>
          </a:xfrm>
          <a:prstGeom prst="rect">
            <a:avLst/>
          </a:prstGeom>
          <a:noFill/>
        </p:spPr>
        <p:txBody>
          <a:bodyPr wrap="square" rtlCol="0">
            <a:spAutoFit/>
          </a:bodyPr>
          <a:lstStyle/>
          <a:p>
            <a:pPr algn="ctr"/>
            <a:r>
              <a:rPr lang="en-US" dirty="0" smtClean="0">
                <a:solidFill>
                  <a:prstClr val="white"/>
                </a:solidFill>
              </a:rPr>
              <a:t>Specific Topic </a:t>
            </a:r>
          </a:p>
          <a:p>
            <a:pPr algn="ctr"/>
            <a:r>
              <a:rPr lang="en-US" dirty="0" smtClean="0">
                <a:solidFill>
                  <a:prstClr val="white"/>
                </a:solidFill>
              </a:rPr>
              <a:t>(Describe Specific Research</a:t>
            </a:r>
            <a:endParaRPr lang="en-US" dirty="0">
              <a:solidFill>
                <a:prstClr val="white"/>
              </a:solidFill>
            </a:endParaRPr>
          </a:p>
        </p:txBody>
      </p:sp>
      <p:sp>
        <p:nvSpPr>
          <p:cNvPr id="9" name="TextBox 8"/>
          <p:cNvSpPr txBox="1"/>
          <p:nvPr/>
        </p:nvSpPr>
        <p:spPr>
          <a:xfrm>
            <a:off x="3462714" y="2837995"/>
            <a:ext cx="2067791" cy="369332"/>
          </a:xfrm>
          <a:prstGeom prst="rect">
            <a:avLst/>
          </a:prstGeom>
          <a:noFill/>
        </p:spPr>
        <p:txBody>
          <a:bodyPr wrap="square" rtlCol="0">
            <a:spAutoFit/>
          </a:bodyPr>
          <a:lstStyle/>
          <a:p>
            <a:pPr algn="ctr"/>
            <a:r>
              <a:rPr lang="en-US" dirty="0" smtClean="0">
                <a:solidFill>
                  <a:prstClr val="white"/>
                </a:solidFill>
              </a:rPr>
              <a:t>Criteria for Analysis</a:t>
            </a:r>
            <a:endParaRPr lang="en-US" dirty="0">
              <a:solidFill>
                <a:prstClr val="white"/>
              </a:solidFill>
            </a:endParaRPr>
          </a:p>
        </p:txBody>
      </p:sp>
      <p:sp>
        <p:nvSpPr>
          <p:cNvPr id="10" name="TextBox 9"/>
          <p:cNvSpPr txBox="1"/>
          <p:nvPr/>
        </p:nvSpPr>
        <p:spPr>
          <a:xfrm>
            <a:off x="3792048" y="3826226"/>
            <a:ext cx="1267691" cy="369332"/>
          </a:xfrm>
          <a:prstGeom prst="rect">
            <a:avLst/>
          </a:prstGeom>
          <a:solidFill>
            <a:schemeClr val="accent2"/>
          </a:solidFill>
        </p:spPr>
        <p:txBody>
          <a:bodyPr wrap="square" rtlCol="0">
            <a:spAutoFit/>
          </a:bodyPr>
          <a:lstStyle/>
          <a:p>
            <a:pPr algn="ctr"/>
            <a:r>
              <a:rPr lang="en-US" dirty="0" smtClean="0">
                <a:solidFill>
                  <a:prstClr val="white"/>
                </a:solidFill>
              </a:rPr>
              <a:t>ANALYSIS</a:t>
            </a:r>
            <a:endParaRPr lang="en-US" dirty="0">
              <a:solidFill>
                <a:prstClr val="white"/>
              </a:solidFill>
            </a:endParaRPr>
          </a:p>
        </p:txBody>
      </p:sp>
      <p:sp>
        <p:nvSpPr>
          <p:cNvPr id="11" name="TextBox 10"/>
          <p:cNvSpPr txBox="1"/>
          <p:nvPr/>
        </p:nvSpPr>
        <p:spPr>
          <a:xfrm>
            <a:off x="3408005" y="4596103"/>
            <a:ext cx="2067791" cy="646331"/>
          </a:xfrm>
          <a:prstGeom prst="rect">
            <a:avLst/>
          </a:prstGeom>
          <a:noFill/>
        </p:spPr>
        <p:txBody>
          <a:bodyPr wrap="square" rtlCol="0">
            <a:spAutoFit/>
          </a:bodyPr>
          <a:lstStyle/>
          <a:p>
            <a:pPr algn="ctr"/>
            <a:r>
              <a:rPr lang="en-US" dirty="0" smtClean="0">
                <a:solidFill>
                  <a:prstClr val="white"/>
                </a:solidFill>
              </a:rPr>
              <a:t>Results and Implications</a:t>
            </a:r>
            <a:endParaRPr lang="en-US" dirty="0">
              <a:solidFill>
                <a:prstClr val="white"/>
              </a:solidFill>
            </a:endParaRPr>
          </a:p>
        </p:txBody>
      </p:sp>
      <p:sp>
        <p:nvSpPr>
          <p:cNvPr id="12" name="TextBox 11"/>
          <p:cNvSpPr txBox="1"/>
          <p:nvPr/>
        </p:nvSpPr>
        <p:spPr>
          <a:xfrm>
            <a:off x="3303038" y="5850264"/>
            <a:ext cx="2255356" cy="646331"/>
          </a:xfrm>
          <a:prstGeom prst="rect">
            <a:avLst/>
          </a:prstGeom>
          <a:noFill/>
        </p:spPr>
        <p:txBody>
          <a:bodyPr wrap="square" rtlCol="0">
            <a:spAutoFit/>
          </a:bodyPr>
          <a:lstStyle/>
          <a:p>
            <a:pPr algn="ctr"/>
            <a:r>
              <a:rPr lang="en-US" dirty="0" smtClean="0">
                <a:solidFill>
                  <a:prstClr val="white"/>
                </a:solidFill>
              </a:rPr>
              <a:t>Conclusions  &amp;Recommendations</a:t>
            </a:r>
            <a:endParaRPr lang="en-US" dirty="0">
              <a:solidFill>
                <a:prstClr val="white"/>
              </a:solidFill>
            </a:endParaRPr>
          </a:p>
        </p:txBody>
      </p:sp>
      <p:sp>
        <p:nvSpPr>
          <p:cNvPr id="3" name="TextBox 2"/>
          <p:cNvSpPr txBox="1"/>
          <p:nvPr/>
        </p:nvSpPr>
        <p:spPr>
          <a:xfrm>
            <a:off x="251078" y="2953347"/>
            <a:ext cx="2670464" cy="1569660"/>
          </a:xfrm>
          <a:prstGeom prst="rect">
            <a:avLst/>
          </a:prstGeom>
          <a:noFill/>
          <a:ln>
            <a:solidFill>
              <a:schemeClr val="bg1"/>
            </a:solidFill>
          </a:ln>
        </p:spPr>
        <p:txBody>
          <a:bodyPr wrap="square" rtlCol="0">
            <a:spAutoFit/>
          </a:bodyPr>
          <a:lstStyle/>
          <a:p>
            <a:r>
              <a:rPr lang="en-US" sz="2400" dirty="0" smtClean="0">
                <a:solidFill>
                  <a:prstClr val="white"/>
                </a:solidFill>
              </a:rPr>
              <a:t>Research is a fluid.</a:t>
            </a:r>
          </a:p>
          <a:p>
            <a:r>
              <a:rPr lang="en-US" sz="2400" dirty="0" smtClean="0">
                <a:solidFill>
                  <a:prstClr val="white"/>
                </a:solidFill>
              </a:rPr>
              <a:t>It has the form of the container you choose.</a:t>
            </a:r>
            <a:endParaRPr lang="en-US" sz="2400" dirty="0">
              <a:solidFill>
                <a:prstClr val="white"/>
              </a:solidFill>
            </a:endParaRPr>
          </a:p>
        </p:txBody>
      </p:sp>
      <p:sp>
        <p:nvSpPr>
          <p:cNvPr id="13" name="Rectangle 12"/>
          <p:cNvSpPr/>
          <p:nvPr/>
        </p:nvSpPr>
        <p:spPr>
          <a:xfrm>
            <a:off x="6153155" y="1738563"/>
            <a:ext cx="2766910" cy="3693319"/>
          </a:xfrm>
          <a:prstGeom prst="rect">
            <a:avLst/>
          </a:prstGeom>
          <a:ln>
            <a:solidFill>
              <a:schemeClr val="bg1"/>
            </a:solidFill>
          </a:ln>
        </p:spPr>
        <p:txBody>
          <a:bodyPr wrap="square">
            <a:spAutoFit/>
          </a:bodyPr>
          <a:lstStyle/>
          <a:p>
            <a:r>
              <a:rPr lang="en-US" dirty="0" smtClean="0">
                <a:solidFill>
                  <a:prstClr val="white"/>
                </a:solidFill>
              </a:rPr>
              <a:t>The “container” is the Analysis Process you choose:</a:t>
            </a:r>
          </a:p>
          <a:p>
            <a:r>
              <a:rPr lang="en-US" dirty="0" smtClean="0">
                <a:solidFill>
                  <a:prstClr val="white"/>
                </a:solidFill>
              </a:rPr>
              <a:t>-Compare multiple technologies by measuring their performance in a consistent “test” process  (Comparative Analysis)</a:t>
            </a:r>
          </a:p>
          <a:p>
            <a:r>
              <a:rPr lang="en-US" dirty="0" smtClean="0">
                <a:solidFill>
                  <a:prstClr val="white"/>
                </a:solidFill>
              </a:rPr>
              <a:t>-Measure a single technology’s ability to perform a previously unachievable “test” (Feasibility Study)</a:t>
            </a:r>
            <a:endParaRPr lang="en-US" dirty="0">
              <a:solidFill>
                <a:prstClr val="white"/>
              </a:solidFill>
            </a:endParaRPr>
          </a:p>
        </p:txBody>
      </p:sp>
    </p:spTree>
    <p:extLst>
      <p:ext uri="{BB962C8B-B14F-4D97-AF65-F5344CB8AC3E}">
        <p14:creationId xmlns:p14="http://schemas.microsoft.com/office/powerpoint/2010/main" val="12165716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7" y="248405"/>
            <a:ext cx="7886700" cy="886159"/>
          </a:xfrm>
        </p:spPr>
        <p:txBody>
          <a:bodyPr/>
          <a:lstStyle/>
          <a:p>
            <a:r>
              <a:rPr lang="en-US" dirty="0" smtClean="0"/>
              <a:t>Framework for Research </a:t>
            </a:r>
            <a:endParaRPr lang="en-US" dirty="0"/>
          </a:p>
        </p:txBody>
      </p:sp>
      <p:sp>
        <p:nvSpPr>
          <p:cNvPr id="4" name="Trapezoid 3"/>
          <p:cNvSpPr/>
          <p:nvPr/>
        </p:nvSpPr>
        <p:spPr>
          <a:xfrm rot="10800000">
            <a:off x="725629" y="1153389"/>
            <a:ext cx="2982191" cy="2369128"/>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rapezoid 4"/>
          <p:cNvSpPr/>
          <p:nvPr/>
        </p:nvSpPr>
        <p:spPr>
          <a:xfrm>
            <a:off x="725630" y="4249882"/>
            <a:ext cx="2982191" cy="2376054"/>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1326573" y="3522518"/>
            <a:ext cx="1766454" cy="727364"/>
          </a:xfrm>
          <a:prstGeom prst="rect">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1175904" y="1286103"/>
            <a:ext cx="2067791" cy="369332"/>
          </a:xfrm>
          <a:prstGeom prst="rect">
            <a:avLst/>
          </a:prstGeom>
          <a:noFill/>
        </p:spPr>
        <p:txBody>
          <a:bodyPr wrap="square" rtlCol="0">
            <a:spAutoFit/>
          </a:bodyPr>
          <a:lstStyle/>
          <a:p>
            <a:pPr algn="ctr"/>
            <a:r>
              <a:rPr lang="en-US" dirty="0" smtClean="0">
                <a:solidFill>
                  <a:srgbClr val="FF0000"/>
                </a:solidFill>
              </a:rPr>
              <a:t>Area of Research</a:t>
            </a:r>
            <a:endParaRPr lang="en-US" dirty="0">
              <a:solidFill>
                <a:srgbClr val="FF0000"/>
              </a:solidFill>
            </a:endParaRPr>
          </a:p>
        </p:txBody>
      </p:sp>
      <p:sp>
        <p:nvSpPr>
          <p:cNvPr id="8" name="TextBox 7"/>
          <p:cNvSpPr txBox="1"/>
          <p:nvPr/>
        </p:nvSpPr>
        <p:spPr>
          <a:xfrm>
            <a:off x="1222662" y="1887862"/>
            <a:ext cx="2067791" cy="369332"/>
          </a:xfrm>
          <a:prstGeom prst="rect">
            <a:avLst/>
          </a:prstGeom>
          <a:noFill/>
        </p:spPr>
        <p:txBody>
          <a:bodyPr wrap="square" rtlCol="0">
            <a:spAutoFit/>
          </a:bodyPr>
          <a:lstStyle/>
          <a:p>
            <a:pPr algn="ctr"/>
            <a:r>
              <a:rPr lang="en-US" dirty="0" smtClean="0">
                <a:solidFill>
                  <a:srgbClr val="FF0000"/>
                </a:solidFill>
              </a:rPr>
              <a:t>Specific Topic </a:t>
            </a:r>
            <a:endParaRPr lang="en-US" dirty="0">
              <a:solidFill>
                <a:srgbClr val="FF0000"/>
              </a:solidFill>
            </a:endParaRPr>
          </a:p>
        </p:txBody>
      </p:sp>
      <p:sp>
        <p:nvSpPr>
          <p:cNvPr id="9" name="TextBox 8"/>
          <p:cNvSpPr txBox="1"/>
          <p:nvPr/>
        </p:nvSpPr>
        <p:spPr>
          <a:xfrm>
            <a:off x="1222663" y="2570201"/>
            <a:ext cx="2067791" cy="369332"/>
          </a:xfrm>
          <a:prstGeom prst="rect">
            <a:avLst/>
          </a:prstGeom>
          <a:noFill/>
        </p:spPr>
        <p:txBody>
          <a:bodyPr wrap="square" rtlCol="0">
            <a:spAutoFit/>
          </a:bodyPr>
          <a:lstStyle/>
          <a:p>
            <a:pPr algn="ctr"/>
            <a:r>
              <a:rPr lang="en-US" dirty="0" smtClean="0">
                <a:solidFill>
                  <a:srgbClr val="FF0000"/>
                </a:solidFill>
              </a:rPr>
              <a:t>Criteria for Analysis</a:t>
            </a:r>
            <a:endParaRPr lang="en-US" dirty="0">
              <a:solidFill>
                <a:srgbClr val="FF0000"/>
              </a:solidFill>
            </a:endParaRPr>
          </a:p>
        </p:txBody>
      </p:sp>
      <p:sp>
        <p:nvSpPr>
          <p:cNvPr id="10" name="TextBox 9"/>
          <p:cNvSpPr txBox="1"/>
          <p:nvPr/>
        </p:nvSpPr>
        <p:spPr>
          <a:xfrm>
            <a:off x="1575954" y="3743098"/>
            <a:ext cx="1267691" cy="369332"/>
          </a:xfrm>
          <a:prstGeom prst="rect">
            <a:avLst/>
          </a:prstGeom>
          <a:solidFill>
            <a:schemeClr val="accent2"/>
          </a:solidFill>
        </p:spPr>
        <p:txBody>
          <a:bodyPr wrap="square" rtlCol="0">
            <a:spAutoFit/>
          </a:bodyPr>
          <a:lstStyle/>
          <a:p>
            <a:pPr algn="ctr"/>
            <a:r>
              <a:rPr lang="en-US" dirty="0" smtClean="0">
                <a:solidFill>
                  <a:prstClr val="white"/>
                </a:solidFill>
              </a:rPr>
              <a:t>ANALYSIS</a:t>
            </a:r>
            <a:endParaRPr lang="en-US" dirty="0">
              <a:solidFill>
                <a:prstClr val="white"/>
              </a:solidFill>
            </a:endParaRPr>
          </a:p>
        </p:txBody>
      </p:sp>
      <p:sp>
        <p:nvSpPr>
          <p:cNvPr id="11" name="TextBox 10"/>
          <p:cNvSpPr txBox="1"/>
          <p:nvPr/>
        </p:nvSpPr>
        <p:spPr>
          <a:xfrm>
            <a:off x="1222663" y="4755571"/>
            <a:ext cx="2067791" cy="646331"/>
          </a:xfrm>
          <a:prstGeom prst="rect">
            <a:avLst/>
          </a:prstGeom>
          <a:noFill/>
        </p:spPr>
        <p:txBody>
          <a:bodyPr wrap="square" rtlCol="0">
            <a:spAutoFit/>
          </a:bodyPr>
          <a:lstStyle/>
          <a:p>
            <a:pPr algn="ctr"/>
            <a:r>
              <a:rPr lang="en-US" dirty="0" smtClean="0">
                <a:solidFill>
                  <a:prstClr val="white"/>
                </a:solidFill>
              </a:rPr>
              <a:t>Results and Implications</a:t>
            </a:r>
            <a:endParaRPr lang="en-US" dirty="0">
              <a:solidFill>
                <a:prstClr val="white"/>
              </a:solidFill>
            </a:endParaRPr>
          </a:p>
        </p:txBody>
      </p:sp>
      <p:sp>
        <p:nvSpPr>
          <p:cNvPr id="12" name="TextBox 11"/>
          <p:cNvSpPr txBox="1"/>
          <p:nvPr/>
        </p:nvSpPr>
        <p:spPr>
          <a:xfrm>
            <a:off x="1222663" y="5767136"/>
            <a:ext cx="2067791" cy="646331"/>
          </a:xfrm>
          <a:prstGeom prst="rect">
            <a:avLst/>
          </a:prstGeom>
          <a:noFill/>
        </p:spPr>
        <p:txBody>
          <a:bodyPr wrap="square" rtlCol="0">
            <a:spAutoFit/>
          </a:bodyPr>
          <a:lstStyle/>
          <a:p>
            <a:pPr algn="ctr"/>
            <a:r>
              <a:rPr lang="en-US" dirty="0" smtClean="0">
                <a:solidFill>
                  <a:prstClr val="white"/>
                </a:solidFill>
              </a:rPr>
              <a:t>Conclusions Recommendations</a:t>
            </a:r>
            <a:endParaRPr lang="en-US" dirty="0">
              <a:solidFill>
                <a:prstClr val="white"/>
              </a:solidFill>
            </a:endParaRPr>
          </a:p>
        </p:txBody>
      </p:sp>
      <p:sp>
        <p:nvSpPr>
          <p:cNvPr id="3" name="TextBox 2"/>
          <p:cNvSpPr txBox="1"/>
          <p:nvPr/>
        </p:nvSpPr>
        <p:spPr>
          <a:xfrm>
            <a:off x="4267200" y="1153389"/>
            <a:ext cx="4140200" cy="3785652"/>
          </a:xfrm>
          <a:prstGeom prst="rect">
            <a:avLst/>
          </a:prstGeom>
          <a:noFill/>
        </p:spPr>
        <p:txBody>
          <a:bodyPr wrap="square" rtlCol="0">
            <a:spAutoFit/>
          </a:bodyPr>
          <a:lstStyle/>
          <a:p>
            <a:r>
              <a:rPr lang="en-US" sz="2000" dirty="0" smtClean="0">
                <a:solidFill>
                  <a:srgbClr val="FFFF00"/>
                </a:solidFill>
              </a:rPr>
              <a:t>Example: Deep Learning Applied to Defect Detection for Electronics</a:t>
            </a:r>
          </a:p>
          <a:p>
            <a:pPr marL="457200" indent="-457200">
              <a:buFontTx/>
              <a:buAutoNum type="arabicPeriod"/>
            </a:pPr>
            <a:r>
              <a:rPr lang="en-US" sz="2000" dirty="0" smtClean="0">
                <a:solidFill>
                  <a:srgbClr val="FFFF00"/>
                </a:solidFill>
              </a:rPr>
              <a:t>Abstract</a:t>
            </a:r>
          </a:p>
          <a:p>
            <a:pPr marL="457200" indent="-457200">
              <a:buFontTx/>
              <a:buAutoNum type="arabicPeriod"/>
            </a:pPr>
            <a:r>
              <a:rPr lang="en-US" sz="2000" dirty="0" smtClean="0">
                <a:solidFill>
                  <a:srgbClr val="FFFF00"/>
                </a:solidFill>
              </a:rPr>
              <a:t>Exec Summary/Intro</a:t>
            </a:r>
          </a:p>
          <a:p>
            <a:pPr marL="457200" indent="-457200">
              <a:buFontTx/>
              <a:buAutoNum type="arabicPeriod"/>
            </a:pPr>
            <a:r>
              <a:rPr lang="en-US" sz="2000" dirty="0" smtClean="0">
                <a:solidFill>
                  <a:srgbClr val="FF0000"/>
                </a:solidFill>
              </a:rPr>
              <a:t>Deep Learning Basics</a:t>
            </a:r>
          </a:p>
          <a:p>
            <a:pPr marL="457200" indent="-457200">
              <a:buFontTx/>
              <a:buAutoNum type="arabicPeriod"/>
            </a:pPr>
            <a:r>
              <a:rPr lang="en-US" sz="2000" dirty="0" smtClean="0">
                <a:solidFill>
                  <a:srgbClr val="FF0000"/>
                </a:solidFill>
              </a:rPr>
              <a:t>Deep Learning applied to defect detection </a:t>
            </a:r>
          </a:p>
          <a:p>
            <a:pPr marL="457200" indent="-457200">
              <a:buFontTx/>
              <a:buAutoNum type="arabicPeriod"/>
            </a:pPr>
            <a:r>
              <a:rPr lang="en-US" sz="2000" dirty="0" smtClean="0">
                <a:solidFill>
                  <a:srgbClr val="FF0000"/>
                </a:solidFill>
              </a:rPr>
              <a:t>Comparison of DL To current Learning Algorithm</a:t>
            </a:r>
          </a:p>
          <a:p>
            <a:pPr marL="457200" indent="-457200">
              <a:buFontTx/>
              <a:buAutoNum type="arabicPeriod"/>
            </a:pPr>
            <a:r>
              <a:rPr lang="en-US" sz="2000" dirty="0" smtClean="0">
                <a:solidFill>
                  <a:srgbClr val="FFFF00"/>
                </a:solidFill>
              </a:rPr>
              <a:t>Results </a:t>
            </a:r>
            <a:r>
              <a:rPr lang="en-US" sz="2000" dirty="0">
                <a:solidFill>
                  <a:srgbClr val="FFFF00"/>
                </a:solidFill>
              </a:rPr>
              <a:t> </a:t>
            </a:r>
            <a:r>
              <a:rPr lang="en-US" sz="2000" dirty="0" smtClean="0">
                <a:solidFill>
                  <a:srgbClr val="FFFF00"/>
                </a:solidFill>
              </a:rPr>
              <a:t>and Analysis</a:t>
            </a:r>
          </a:p>
          <a:p>
            <a:pPr marL="457200" indent="-457200">
              <a:buFontTx/>
              <a:buAutoNum type="arabicPeriod"/>
            </a:pPr>
            <a:r>
              <a:rPr lang="en-US" sz="2000" dirty="0" smtClean="0">
                <a:solidFill>
                  <a:srgbClr val="FFFF00"/>
                </a:solidFill>
              </a:rPr>
              <a:t>Conclusions and Recommendations</a:t>
            </a:r>
          </a:p>
        </p:txBody>
      </p:sp>
    </p:spTree>
    <p:extLst>
      <p:ext uri="{BB962C8B-B14F-4D97-AF65-F5344CB8AC3E}">
        <p14:creationId xmlns:p14="http://schemas.microsoft.com/office/powerpoint/2010/main" val="34880977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383467"/>
            <a:ext cx="8167688" cy="5338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628650" y="378868"/>
            <a:ext cx="7886700" cy="886159"/>
          </a:xfrm>
        </p:spPr>
        <p:txBody>
          <a:bodyPr/>
          <a:lstStyle/>
          <a:p>
            <a:r>
              <a:rPr lang="en-US" dirty="0" smtClean="0"/>
              <a:t>Research Paper Checklist</a:t>
            </a:r>
            <a:endParaRPr lang="en-US"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97385608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8309" y="688842"/>
            <a:ext cx="6587836" cy="5589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33985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Resume Presentation</a:t>
            </a:r>
            <a:br>
              <a:rPr lang="en-US" dirty="0" smtClean="0"/>
            </a:br>
            <a:r>
              <a:rPr lang="en-US" dirty="0" smtClean="0"/>
              <a:t>and Discussion  </a:t>
            </a:r>
            <a:endParaRPr lang="en-US" dirty="0"/>
          </a:p>
        </p:txBody>
      </p:sp>
    </p:spTree>
    <p:extLst>
      <p:ext uri="{BB962C8B-B14F-4D97-AF65-F5344CB8AC3E}">
        <p14:creationId xmlns:p14="http://schemas.microsoft.com/office/powerpoint/2010/main" val="552783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5950" y="264568"/>
            <a:ext cx="7886700" cy="886159"/>
          </a:xfrm>
        </p:spPr>
        <p:txBody>
          <a:bodyPr>
            <a:normAutofit fontScale="90000"/>
          </a:bodyPr>
          <a:lstStyle/>
          <a:p>
            <a:r>
              <a:rPr lang="en-US" dirty="0" smtClean="0"/>
              <a:t>Top Ethical Issues Related to Robots</a:t>
            </a:r>
            <a:endParaRPr lang="en-US" dirty="0"/>
          </a:p>
        </p:txBody>
      </p:sp>
      <p:sp>
        <p:nvSpPr>
          <p:cNvPr id="3" name="Content Placeholder 2"/>
          <p:cNvSpPr>
            <a:spLocks noGrp="1"/>
          </p:cNvSpPr>
          <p:nvPr>
            <p:ph idx="1"/>
          </p:nvPr>
        </p:nvSpPr>
        <p:spPr>
          <a:xfrm>
            <a:off x="628650" y="1257300"/>
            <a:ext cx="7886700" cy="5270500"/>
          </a:xfrm>
        </p:spPr>
        <p:txBody>
          <a:bodyPr>
            <a:normAutofit/>
          </a:bodyPr>
          <a:lstStyle/>
          <a:p>
            <a:pPr marL="342900" indent="-342900">
              <a:buFont typeface="Arial" panose="020B0604020202020204" pitchFamily="34" charset="0"/>
              <a:buChar char="•"/>
            </a:pPr>
            <a:r>
              <a:rPr lang="en-US" b="1" dirty="0" smtClean="0"/>
              <a:t>1. </a:t>
            </a:r>
            <a:r>
              <a:rPr lang="en-US" b="1" dirty="0" smtClean="0">
                <a:solidFill>
                  <a:srgbClr val="FFFF00"/>
                </a:solidFill>
              </a:rPr>
              <a:t>Unemployment</a:t>
            </a:r>
            <a:r>
              <a:rPr lang="en-US" b="1" dirty="0" smtClean="0"/>
              <a:t>. What is the problem and how to address?</a:t>
            </a:r>
          </a:p>
          <a:p>
            <a:pPr marL="342900" indent="-342900">
              <a:buFont typeface="Arial" panose="020B0604020202020204" pitchFamily="34" charset="0"/>
              <a:buChar char="•"/>
            </a:pPr>
            <a:r>
              <a:rPr lang="en-US" b="1" dirty="0" smtClean="0"/>
              <a:t>2. </a:t>
            </a:r>
            <a:r>
              <a:rPr lang="en-US" b="1" dirty="0" smtClean="0">
                <a:solidFill>
                  <a:srgbClr val="FFFF00"/>
                </a:solidFill>
              </a:rPr>
              <a:t>Inequality</a:t>
            </a:r>
            <a:r>
              <a:rPr lang="en-US" b="1" dirty="0" smtClean="0"/>
              <a:t>.  How do we redistribute wealth created?</a:t>
            </a:r>
          </a:p>
          <a:p>
            <a:pPr marL="342900" indent="-342900">
              <a:buFont typeface="Arial" panose="020B0604020202020204" pitchFamily="34" charset="0"/>
              <a:buChar char="•"/>
            </a:pPr>
            <a:r>
              <a:rPr lang="en-US" b="1" dirty="0" smtClean="0"/>
              <a:t>3. </a:t>
            </a:r>
            <a:r>
              <a:rPr lang="en-US" b="1" dirty="0" smtClean="0">
                <a:solidFill>
                  <a:srgbClr val="FFFF00"/>
                </a:solidFill>
              </a:rPr>
              <a:t>Humanity</a:t>
            </a:r>
            <a:r>
              <a:rPr lang="en-US" b="1" dirty="0">
                <a:solidFill>
                  <a:srgbClr val="FFFF00"/>
                </a:solidFill>
              </a:rPr>
              <a:t>. </a:t>
            </a:r>
            <a:r>
              <a:rPr lang="en-US" b="1" dirty="0"/>
              <a:t>How do machines affect our </a:t>
            </a:r>
            <a:r>
              <a:rPr lang="en-US" b="1" dirty="0" smtClean="0"/>
              <a:t>behavior </a:t>
            </a:r>
            <a:r>
              <a:rPr lang="en-US" b="1" dirty="0"/>
              <a:t>and interaction</a:t>
            </a:r>
            <a:r>
              <a:rPr lang="en-US" b="1" dirty="0" smtClean="0"/>
              <a:t>?</a:t>
            </a:r>
          </a:p>
          <a:p>
            <a:pPr marL="342900" indent="-342900">
              <a:buFont typeface="Arial" panose="020B0604020202020204" pitchFamily="34" charset="0"/>
              <a:buChar char="•"/>
            </a:pPr>
            <a:r>
              <a:rPr lang="en-US" b="1" dirty="0" smtClean="0"/>
              <a:t>4. </a:t>
            </a:r>
            <a:r>
              <a:rPr lang="en-US" b="1" dirty="0" smtClean="0">
                <a:solidFill>
                  <a:srgbClr val="FFFF00"/>
                </a:solidFill>
              </a:rPr>
              <a:t>Artificial </a:t>
            </a:r>
            <a:r>
              <a:rPr lang="en-US" b="1" dirty="0">
                <a:solidFill>
                  <a:srgbClr val="FFFF00"/>
                </a:solidFill>
              </a:rPr>
              <a:t>s</a:t>
            </a:r>
            <a:r>
              <a:rPr lang="en-US" b="1" dirty="0" smtClean="0">
                <a:solidFill>
                  <a:srgbClr val="FFFF00"/>
                </a:solidFill>
              </a:rPr>
              <a:t>tupidity</a:t>
            </a:r>
            <a:r>
              <a:rPr lang="en-US" b="1" dirty="0">
                <a:solidFill>
                  <a:srgbClr val="FFFF00"/>
                </a:solidFill>
              </a:rPr>
              <a:t>. </a:t>
            </a:r>
            <a:r>
              <a:rPr lang="en-US" b="1" dirty="0"/>
              <a:t>How can we guard against mistakes</a:t>
            </a:r>
            <a:r>
              <a:rPr lang="en-US" b="1" dirty="0" smtClean="0"/>
              <a:t>?</a:t>
            </a:r>
          </a:p>
          <a:p>
            <a:pPr marL="342900" indent="-342900">
              <a:buFont typeface="Arial" panose="020B0604020202020204" pitchFamily="34" charset="0"/>
              <a:buChar char="•"/>
            </a:pPr>
            <a:r>
              <a:rPr lang="en-US" b="1" dirty="0" smtClean="0"/>
              <a:t>5. </a:t>
            </a:r>
            <a:r>
              <a:rPr lang="en-US" b="1" dirty="0" smtClean="0">
                <a:solidFill>
                  <a:srgbClr val="FFFF00"/>
                </a:solidFill>
              </a:rPr>
              <a:t>Racist </a:t>
            </a:r>
            <a:r>
              <a:rPr lang="en-US" b="1" dirty="0">
                <a:solidFill>
                  <a:srgbClr val="FFFF00"/>
                </a:solidFill>
              </a:rPr>
              <a:t>R</a:t>
            </a:r>
            <a:r>
              <a:rPr lang="en-US" b="1" dirty="0" smtClean="0">
                <a:solidFill>
                  <a:srgbClr val="FFFF00"/>
                </a:solidFill>
              </a:rPr>
              <a:t>obots</a:t>
            </a:r>
            <a:r>
              <a:rPr lang="en-US" b="1" dirty="0">
                <a:solidFill>
                  <a:srgbClr val="FFFF00"/>
                </a:solidFill>
              </a:rPr>
              <a:t>. </a:t>
            </a:r>
            <a:r>
              <a:rPr lang="en-US" b="1" dirty="0"/>
              <a:t>How do we eliminate AI bias</a:t>
            </a:r>
            <a:r>
              <a:rPr lang="en-US" b="1" dirty="0" smtClean="0"/>
              <a:t>?</a:t>
            </a:r>
          </a:p>
          <a:p>
            <a:pPr marL="342900" indent="-342900">
              <a:buFont typeface="Arial" panose="020B0604020202020204" pitchFamily="34" charset="0"/>
              <a:buChar char="•"/>
            </a:pPr>
            <a:r>
              <a:rPr lang="en-US" b="1" dirty="0" smtClean="0"/>
              <a:t>6. </a:t>
            </a:r>
            <a:r>
              <a:rPr lang="en-US" b="1" dirty="0" smtClean="0">
                <a:solidFill>
                  <a:srgbClr val="FFFF00"/>
                </a:solidFill>
              </a:rPr>
              <a:t>Security</a:t>
            </a:r>
            <a:r>
              <a:rPr lang="en-US" b="1" dirty="0">
                <a:solidFill>
                  <a:srgbClr val="FFFF00"/>
                </a:solidFill>
              </a:rPr>
              <a:t>. </a:t>
            </a:r>
            <a:r>
              <a:rPr lang="en-US" b="1" dirty="0"/>
              <a:t>How do we keep AI safe from adversaries</a:t>
            </a:r>
            <a:r>
              <a:rPr lang="en-US" b="1" dirty="0" smtClean="0"/>
              <a:t>?</a:t>
            </a:r>
          </a:p>
          <a:p>
            <a:pPr marL="342900" indent="-342900">
              <a:buFont typeface="Arial" panose="020B0604020202020204" pitchFamily="34" charset="0"/>
              <a:buChar char="•"/>
            </a:pPr>
            <a:r>
              <a:rPr lang="en-US" b="1" dirty="0" smtClean="0"/>
              <a:t>7. </a:t>
            </a:r>
            <a:r>
              <a:rPr lang="en-US" b="1" dirty="0" smtClean="0">
                <a:solidFill>
                  <a:srgbClr val="FFFF00"/>
                </a:solidFill>
              </a:rPr>
              <a:t>Evil </a:t>
            </a:r>
            <a:r>
              <a:rPr lang="en-US" b="1" dirty="0">
                <a:solidFill>
                  <a:srgbClr val="FFFF00"/>
                </a:solidFill>
              </a:rPr>
              <a:t>G</a:t>
            </a:r>
            <a:r>
              <a:rPr lang="en-US" b="1" dirty="0" smtClean="0">
                <a:solidFill>
                  <a:srgbClr val="FFFF00"/>
                </a:solidFill>
              </a:rPr>
              <a:t>enies</a:t>
            </a:r>
            <a:r>
              <a:rPr lang="en-US" b="1" dirty="0">
                <a:solidFill>
                  <a:srgbClr val="FFFF00"/>
                </a:solidFill>
              </a:rPr>
              <a:t>. </a:t>
            </a:r>
            <a:r>
              <a:rPr lang="en-US" b="1" dirty="0"/>
              <a:t>How do we protect against unintended consequences</a:t>
            </a:r>
            <a:r>
              <a:rPr lang="en-US" b="1" dirty="0" smtClean="0"/>
              <a:t>?</a:t>
            </a:r>
          </a:p>
          <a:p>
            <a:pPr marL="342900" indent="-342900">
              <a:buFont typeface="Arial" panose="020B0604020202020204" pitchFamily="34" charset="0"/>
              <a:buChar char="•"/>
            </a:pPr>
            <a:r>
              <a:rPr lang="en-US" b="1" dirty="0" smtClean="0"/>
              <a:t>8. </a:t>
            </a:r>
            <a:r>
              <a:rPr lang="en-US" b="1" dirty="0" smtClean="0">
                <a:solidFill>
                  <a:srgbClr val="FFFF00"/>
                </a:solidFill>
              </a:rPr>
              <a:t>Singularity</a:t>
            </a:r>
            <a:r>
              <a:rPr lang="en-US" b="1" dirty="0">
                <a:solidFill>
                  <a:srgbClr val="FFFF00"/>
                </a:solidFill>
              </a:rPr>
              <a:t>. </a:t>
            </a:r>
            <a:r>
              <a:rPr lang="en-US" b="1" dirty="0"/>
              <a:t>How do we stay in control of a complex intelligent system</a:t>
            </a:r>
            <a:r>
              <a:rPr lang="en-US" b="1" dirty="0" smtClean="0"/>
              <a:t>?</a:t>
            </a:r>
          </a:p>
          <a:p>
            <a:pPr marL="342900" indent="-342900">
              <a:buFont typeface="Arial" panose="020B0604020202020204" pitchFamily="34" charset="0"/>
              <a:buChar char="•"/>
            </a:pPr>
            <a:r>
              <a:rPr lang="en-US" b="1" dirty="0" smtClean="0"/>
              <a:t>9. </a:t>
            </a:r>
            <a:r>
              <a:rPr lang="en-US" b="1" dirty="0" smtClean="0">
                <a:solidFill>
                  <a:srgbClr val="FFFF00"/>
                </a:solidFill>
              </a:rPr>
              <a:t>Robot </a:t>
            </a:r>
            <a:r>
              <a:rPr lang="en-US" b="1" dirty="0">
                <a:solidFill>
                  <a:srgbClr val="FFFF00"/>
                </a:solidFill>
              </a:rPr>
              <a:t>R</a:t>
            </a:r>
            <a:r>
              <a:rPr lang="en-US" b="1" dirty="0" smtClean="0">
                <a:solidFill>
                  <a:srgbClr val="FFFF00"/>
                </a:solidFill>
              </a:rPr>
              <a:t>ights</a:t>
            </a:r>
            <a:r>
              <a:rPr lang="en-US" b="1" dirty="0">
                <a:solidFill>
                  <a:srgbClr val="FFFF00"/>
                </a:solidFill>
              </a:rPr>
              <a:t>. </a:t>
            </a:r>
            <a:r>
              <a:rPr lang="en-US" b="1" dirty="0"/>
              <a:t>How do we define the humane treatment of </a:t>
            </a:r>
            <a:r>
              <a:rPr lang="en-US" b="1" dirty="0" smtClean="0"/>
              <a:t>AI-driven robots?</a:t>
            </a:r>
          </a:p>
        </p:txBody>
      </p:sp>
    </p:spTree>
    <p:extLst>
      <p:ext uri="{BB962C8B-B14F-4D97-AF65-F5344CB8AC3E}">
        <p14:creationId xmlns:p14="http://schemas.microsoft.com/office/powerpoint/2010/main" val="21210110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68197"/>
            <a:ext cx="8795657" cy="886159"/>
          </a:xfrm>
        </p:spPr>
        <p:txBody>
          <a:bodyPr>
            <a:normAutofit fontScale="90000"/>
          </a:bodyPr>
          <a:lstStyle/>
          <a:p>
            <a:r>
              <a:rPr lang="en-US" dirty="0" smtClean="0"/>
              <a:t>Resume Deliverable Package</a:t>
            </a:r>
            <a:endParaRPr lang="en-US" dirty="0"/>
          </a:p>
        </p:txBody>
      </p:sp>
      <p:sp>
        <p:nvSpPr>
          <p:cNvPr id="3" name="Content Placeholder 2"/>
          <p:cNvSpPr>
            <a:spLocks noGrp="1"/>
          </p:cNvSpPr>
          <p:nvPr>
            <p:ph idx="1"/>
          </p:nvPr>
        </p:nvSpPr>
        <p:spPr>
          <a:xfrm>
            <a:off x="476250" y="1123749"/>
            <a:ext cx="7886700" cy="5418565"/>
          </a:xfrm>
        </p:spPr>
        <p:txBody>
          <a:bodyPr>
            <a:normAutofit fontScale="85000" lnSpcReduction="20000"/>
          </a:bodyPr>
          <a:lstStyle/>
          <a:p>
            <a:r>
              <a:rPr lang="en-US" dirty="0" smtClean="0"/>
              <a:t>Canvas has complete description</a:t>
            </a:r>
          </a:p>
          <a:p>
            <a:endParaRPr lang="en-US" dirty="0"/>
          </a:p>
          <a:p>
            <a:r>
              <a:rPr lang="en-US" dirty="0" smtClean="0"/>
              <a:t>  Expectation is that there will be 4 or 5 paragraphs  (Still avoid personal pronouns by using “based on analysis, the company likely expects…)</a:t>
            </a:r>
          </a:p>
          <a:p>
            <a:r>
              <a:rPr lang="en-US" dirty="0"/>
              <a:t>	</a:t>
            </a:r>
            <a:r>
              <a:rPr lang="en-US" dirty="0" smtClean="0"/>
              <a:t>1. Introduction </a:t>
            </a:r>
          </a:p>
          <a:p>
            <a:r>
              <a:rPr lang="en-US" dirty="0"/>
              <a:t>	</a:t>
            </a:r>
            <a:r>
              <a:rPr lang="en-US" dirty="0" smtClean="0"/>
              <a:t>Summary of the assignment and how  you will approach the analysis of each Job description</a:t>
            </a:r>
          </a:p>
          <a:p>
            <a:r>
              <a:rPr lang="en-US" dirty="0"/>
              <a:t>	</a:t>
            </a:r>
            <a:r>
              <a:rPr lang="en-US" dirty="0" smtClean="0"/>
              <a:t>2. Analysis of Job Description #1</a:t>
            </a:r>
          </a:p>
          <a:p>
            <a:r>
              <a:rPr lang="en-US" dirty="0"/>
              <a:t>	 </a:t>
            </a:r>
            <a:r>
              <a:rPr lang="en-US" dirty="0" smtClean="0"/>
              <a:t>   -</a:t>
            </a:r>
            <a:r>
              <a:rPr lang="en-US" dirty="0" smtClean="0">
                <a:solidFill>
                  <a:srgbClr val="FFFF00"/>
                </a:solidFill>
              </a:rPr>
              <a:t>What is the Job?</a:t>
            </a:r>
          </a:p>
          <a:p>
            <a:r>
              <a:rPr lang="en-US" dirty="0"/>
              <a:t> </a:t>
            </a:r>
            <a:r>
              <a:rPr lang="en-US" dirty="0" smtClean="0"/>
              <a:t>	    </a:t>
            </a:r>
            <a:r>
              <a:rPr lang="en-US" dirty="0" smtClean="0">
                <a:solidFill>
                  <a:srgbClr val="FFFF00"/>
                </a:solidFill>
              </a:rPr>
              <a:t>-What is your analysis of the job description?</a:t>
            </a:r>
          </a:p>
          <a:p>
            <a:r>
              <a:rPr lang="en-US" dirty="0" smtClean="0">
                <a:solidFill>
                  <a:srgbClr val="FFFF00"/>
                </a:solidFill>
              </a:rPr>
              <a:t>                  -What will you place in the resume to influence the particular opportunity?  </a:t>
            </a:r>
            <a:endParaRPr lang="en-US" dirty="0">
              <a:solidFill>
                <a:srgbClr val="FFFF00"/>
              </a:solidFill>
            </a:endParaRPr>
          </a:p>
          <a:p>
            <a:r>
              <a:rPr lang="en-US" dirty="0" smtClean="0"/>
              <a:t>	3. Analysis of Job Description #2</a:t>
            </a:r>
          </a:p>
          <a:p>
            <a:r>
              <a:rPr lang="en-US" dirty="0"/>
              <a:t>	</a:t>
            </a:r>
            <a:r>
              <a:rPr lang="en-US" dirty="0" smtClean="0"/>
              <a:t>4. Analysis of Job Description #3</a:t>
            </a:r>
          </a:p>
          <a:p>
            <a:r>
              <a:rPr lang="en-US" dirty="0"/>
              <a:t> </a:t>
            </a:r>
            <a:r>
              <a:rPr lang="en-US" dirty="0" smtClean="0"/>
              <a:t>              5. Conclusion paragraph</a:t>
            </a:r>
          </a:p>
          <a:p>
            <a:r>
              <a:rPr lang="en-US" dirty="0"/>
              <a:t>	</a:t>
            </a:r>
            <a:r>
              <a:rPr lang="en-US" dirty="0" smtClean="0"/>
              <a:t>    -Similarities/ differences between the different Job Descriptions? </a:t>
            </a:r>
          </a:p>
          <a:p>
            <a:r>
              <a:rPr lang="en-US" dirty="0"/>
              <a:t>	</a:t>
            </a:r>
            <a:endParaRPr lang="en-US" dirty="0" smtClean="0"/>
          </a:p>
          <a:p>
            <a:endParaRPr lang="en-US" dirty="0"/>
          </a:p>
          <a:p>
            <a:pPr marL="800100" lvl="1" indent="-342900">
              <a:buFont typeface="Arial" panose="020B0604020202020204" pitchFamily="34" charset="0"/>
              <a:buChar char="•"/>
            </a:pPr>
            <a:r>
              <a:rPr lang="en-US" dirty="0" smtClean="0">
                <a:solidFill>
                  <a:srgbClr val="FFFF00"/>
                </a:solidFill>
              </a:rPr>
              <a:t>Save targeted  Resume </a:t>
            </a:r>
            <a:r>
              <a:rPr lang="en-US" dirty="0">
                <a:solidFill>
                  <a:srgbClr val="FFFF00"/>
                </a:solidFill>
              </a:rPr>
              <a:t>#1, 2, </a:t>
            </a:r>
            <a:r>
              <a:rPr lang="en-US" dirty="0" smtClean="0">
                <a:solidFill>
                  <a:srgbClr val="FFFF00"/>
                </a:solidFill>
              </a:rPr>
              <a:t>3 in a file separate from the analysis</a:t>
            </a:r>
            <a:endParaRPr lang="en-US" dirty="0">
              <a:solidFill>
                <a:srgbClr val="FFFF00"/>
              </a:solidFill>
            </a:endParaRPr>
          </a:p>
          <a:p>
            <a:endParaRPr lang="en-US" dirty="0">
              <a:solidFill>
                <a:srgbClr val="FFFF00"/>
              </a:solidFill>
            </a:endParaRPr>
          </a:p>
        </p:txBody>
      </p:sp>
    </p:spTree>
    <p:extLst>
      <p:ext uri="{BB962C8B-B14F-4D97-AF65-F5344CB8AC3E}">
        <p14:creationId xmlns:p14="http://schemas.microsoft.com/office/powerpoint/2010/main" val="7301296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695" y="175668"/>
            <a:ext cx="8276359" cy="886159"/>
          </a:xfrm>
        </p:spPr>
        <p:txBody>
          <a:bodyPr>
            <a:normAutofit/>
          </a:bodyPr>
          <a:lstStyle/>
          <a:p>
            <a:r>
              <a:rPr lang="en-US" dirty="0" smtClean="0"/>
              <a:t>The OOC Work Product</a:t>
            </a:r>
            <a:endParaRPr lang="en-US" dirty="0"/>
          </a:p>
        </p:txBody>
      </p:sp>
      <p:sp>
        <p:nvSpPr>
          <p:cNvPr id="3" name="Content Placeholder 2"/>
          <p:cNvSpPr>
            <a:spLocks noGrp="1"/>
          </p:cNvSpPr>
          <p:nvPr>
            <p:ph idx="1"/>
          </p:nvPr>
        </p:nvSpPr>
        <p:spPr>
          <a:xfrm>
            <a:off x="597478" y="1024787"/>
            <a:ext cx="7886700" cy="5635786"/>
          </a:xfrm>
        </p:spPr>
        <p:txBody>
          <a:bodyPr>
            <a:normAutofit fontScale="92500" lnSpcReduction="10000"/>
          </a:bodyPr>
          <a:lstStyle/>
          <a:p>
            <a:pPr marL="342900" indent="-342900">
              <a:buFont typeface="Arial" panose="020B0604020202020204" pitchFamily="34" charset="0"/>
              <a:buChar char="•"/>
            </a:pPr>
            <a:r>
              <a:rPr lang="en-US" dirty="0" smtClean="0"/>
              <a:t>Provide a summary of </a:t>
            </a:r>
            <a:r>
              <a:rPr lang="en-US" dirty="0" smtClean="0">
                <a:solidFill>
                  <a:srgbClr val="FFFF00"/>
                </a:solidFill>
              </a:rPr>
              <a:t>the analysis you are going to perform and the elements that you are going to provide </a:t>
            </a:r>
            <a:r>
              <a:rPr lang="en-US" dirty="0" smtClean="0"/>
              <a:t>for each of the three job descriptions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solidFill>
                  <a:srgbClr val="FFFF00"/>
                </a:solidFill>
              </a:rPr>
              <a:t>Answer all the questions </a:t>
            </a:r>
            <a:r>
              <a:rPr lang="en-US" dirty="0" smtClean="0"/>
              <a:t>that are laid out in the assignment in a consistent, readable way</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Finish up with a </a:t>
            </a:r>
            <a:r>
              <a:rPr lang="en-US" dirty="0" smtClean="0">
                <a:solidFill>
                  <a:srgbClr val="FFFF00"/>
                </a:solidFill>
              </a:rPr>
              <a:t>short conclusion </a:t>
            </a:r>
            <a:r>
              <a:rPr lang="en-US" dirty="0" smtClean="0"/>
              <a:t>on each analysis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solidFill>
                  <a:srgbClr val="FFFF00"/>
                </a:solidFill>
              </a:rPr>
              <a:t>Attach the resumes </a:t>
            </a:r>
            <a:r>
              <a:rPr lang="en-US" dirty="0" smtClean="0"/>
              <a:t>as a </a:t>
            </a:r>
            <a:r>
              <a:rPr lang="en-US" dirty="0" err="1" smtClean="0"/>
              <a:t>followon</a:t>
            </a:r>
            <a:r>
              <a:rPr lang="en-US" dirty="0" smtClean="0"/>
              <a:t> to the analysis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High Level </a:t>
            </a:r>
            <a:r>
              <a:rPr lang="en-US" dirty="0" smtClean="0">
                <a:solidFill>
                  <a:srgbClr val="FFFF00"/>
                </a:solidFill>
              </a:rPr>
              <a:t>Outline for OOC Assignment</a:t>
            </a:r>
          </a:p>
          <a:p>
            <a:pPr marL="800100" lvl="1" indent="-342900">
              <a:buFont typeface="Arial" panose="020B0604020202020204" pitchFamily="34" charset="0"/>
              <a:buChar char="•"/>
            </a:pPr>
            <a:r>
              <a:rPr lang="en-US" dirty="0" smtClean="0">
                <a:solidFill>
                  <a:srgbClr val="FFFF00"/>
                </a:solidFill>
              </a:rPr>
              <a:t>Summary of assignment and your approach to analysis</a:t>
            </a:r>
          </a:p>
          <a:p>
            <a:pPr marL="800100" lvl="1" indent="-342900">
              <a:buFont typeface="Arial" panose="020B0604020202020204" pitchFamily="34" charset="0"/>
              <a:buChar char="•"/>
            </a:pPr>
            <a:r>
              <a:rPr lang="en-US" dirty="0" smtClean="0">
                <a:solidFill>
                  <a:srgbClr val="FFFF00"/>
                </a:solidFill>
              </a:rPr>
              <a:t>Analysis #1</a:t>
            </a:r>
          </a:p>
          <a:p>
            <a:pPr marL="800100" lvl="1" indent="-342900">
              <a:buFont typeface="Arial" panose="020B0604020202020204" pitchFamily="34" charset="0"/>
              <a:buChar char="•"/>
            </a:pPr>
            <a:r>
              <a:rPr lang="en-US" dirty="0" smtClean="0">
                <a:solidFill>
                  <a:srgbClr val="FFFF00"/>
                </a:solidFill>
              </a:rPr>
              <a:t>Analysis #2</a:t>
            </a:r>
          </a:p>
          <a:p>
            <a:pPr marL="800100" lvl="1" indent="-342900">
              <a:buFont typeface="Arial" panose="020B0604020202020204" pitchFamily="34" charset="0"/>
              <a:buChar char="•"/>
            </a:pPr>
            <a:r>
              <a:rPr lang="en-US" dirty="0" smtClean="0">
                <a:solidFill>
                  <a:srgbClr val="FFFF00"/>
                </a:solidFill>
              </a:rPr>
              <a:t>Analysis #3</a:t>
            </a:r>
          </a:p>
          <a:p>
            <a:pPr marL="800100" lvl="1" indent="-342900">
              <a:buFont typeface="Arial" panose="020B0604020202020204" pitchFamily="34" charset="0"/>
              <a:buChar char="•"/>
            </a:pPr>
            <a:r>
              <a:rPr lang="en-US" dirty="0" smtClean="0">
                <a:solidFill>
                  <a:srgbClr val="FFFF00"/>
                </a:solidFill>
              </a:rPr>
              <a:t>Conclusion Paragraph</a:t>
            </a:r>
          </a:p>
          <a:p>
            <a:pPr marL="800100" lvl="1" indent="-342900">
              <a:buFont typeface="Arial" panose="020B0604020202020204" pitchFamily="34" charset="0"/>
              <a:buChar char="•"/>
            </a:pPr>
            <a:r>
              <a:rPr lang="en-US" dirty="0" smtClean="0"/>
              <a:t>Resume #1, 2, 3</a:t>
            </a:r>
          </a:p>
        </p:txBody>
      </p:sp>
    </p:spTree>
    <p:extLst>
      <p:ext uri="{BB962C8B-B14F-4D97-AF65-F5344CB8AC3E}">
        <p14:creationId xmlns:p14="http://schemas.microsoft.com/office/powerpoint/2010/main" val="35132558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Ethics </a:t>
            </a:r>
            <a:endParaRPr lang="en-US" dirty="0"/>
          </a:p>
        </p:txBody>
      </p:sp>
    </p:spTree>
    <p:extLst>
      <p:ext uri="{BB962C8B-B14F-4D97-AF65-F5344CB8AC3E}">
        <p14:creationId xmlns:p14="http://schemas.microsoft.com/office/powerpoint/2010/main" val="8156756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9506" y="225960"/>
            <a:ext cx="7886700" cy="886159"/>
          </a:xfrm>
        </p:spPr>
        <p:txBody>
          <a:bodyPr/>
          <a:lstStyle/>
          <a:p>
            <a:r>
              <a:rPr lang="en-US" dirty="0" smtClean="0"/>
              <a:t>Summary from Moriarty </a:t>
            </a:r>
            <a:endParaRPr lang="en-US" dirty="0"/>
          </a:p>
        </p:txBody>
      </p:sp>
      <p:sp>
        <p:nvSpPr>
          <p:cNvPr id="7" name="Content Placeholder 6"/>
          <p:cNvSpPr>
            <a:spLocks noGrp="1"/>
          </p:cNvSpPr>
          <p:nvPr>
            <p:ph sz="quarter" idx="12"/>
          </p:nvPr>
        </p:nvSpPr>
        <p:spPr>
          <a:xfrm>
            <a:off x="610362" y="1353312"/>
            <a:ext cx="7886700" cy="5250688"/>
          </a:xfrm>
        </p:spPr>
        <p:txBody>
          <a:bodyPr>
            <a:normAutofit fontScale="92500" lnSpcReduction="10000"/>
          </a:bodyPr>
          <a:lstStyle/>
          <a:p>
            <a:pPr marL="342900" indent="-342900">
              <a:buFont typeface="Arial" panose="020B0604020202020204" pitchFamily="34" charset="0"/>
              <a:buChar char="•"/>
            </a:pPr>
            <a:r>
              <a:rPr lang="en-US" sz="2200" dirty="0" smtClean="0"/>
              <a:t>Three kinds of ethics for three types of engineers</a:t>
            </a:r>
          </a:p>
          <a:p>
            <a:pPr marL="800100" lvl="1" indent="-342900">
              <a:buFont typeface="Arial" panose="020B0604020202020204" pitchFamily="34" charset="0"/>
              <a:buChar char="•"/>
            </a:pPr>
            <a:r>
              <a:rPr lang="en-US" sz="1900" dirty="0" smtClean="0"/>
              <a:t>Premodern engineer &gt; </a:t>
            </a:r>
            <a:r>
              <a:rPr lang="en-US" sz="1900" dirty="0" smtClean="0">
                <a:solidFill>
                  <a:srgbClr val="FFFF00"/>
                </a:solidFill>
              </a:rPr>
              <a:t>Virtue Ethics : Objectivity, Honesty and Caring</a:t>
            </a:r>
          </a:p>
          <a:p>
            <a:pPr marL="800100" lvl="1" indent="-342900">
              <a:buFont typeface="Arial" panose="020B0604020202020204" pitchFamily="34" charset="0"/>
              <a:buChar char="•"/>
            </a:pPr>
            <a:r>
              <a:rPr lang="en-US" sz="1900" dirty="0" smtClean="0"/>
              <a:t>Modern engineer&gt; Process Ethics (Professional)</a:t>
            </a:r>
          </a:p>
          <a:p>
            <a:pPr marL="800100" lvl="1" indent="-342900">
              <a:buFont typeface="Arial" panose="020B0604020202020204" pitchFamily="34" charset="0"/>
              <a:buChar char="•"/>
            </a:pPr>
            <a:r>
              <a:rPr lang="en-US" sz="1900" dirty="0" smtClean="0">
                <a:solidFill>
                  <a:srgbClr val="FFFF00"/>
                </a:solidFill>
              </a:rPr>
              <a:t>Focal Engineer &gt; Material Ethics guides products</a:t>
            </a:r>
          </a:p>
          <a:p>
            <a:pPr marL="342900" indent="-342900">
              <a:buFont typeface="Arial" panose="020B0604020202020204" pitchFamily="34" charset="0"/>
              <a:buChar char="•"/>
            </a:pPr>
            <a:r>
              <a:rPr lang="en-US" sz="2200" dirty="0" smtClean="0"/>
              <a:t>Premodern Engineering </a:t>
            </a:r>
          </a:p>
          <a:p>
            <a:pPr marL="800100" lvl="1" indent="-342900">
              <a:buFont typeface="Arial" panose="020B0604020202020204" pitchFamily="34" charset="0"/>
              <a:buChar char="•"/>
            </a:pPr>
            <a:r>
              <a:rPr lang="en-US" sz="1900" dirty="0" smtClean="0"/>
              <a:t>Engineering endeavor, Engineer, Engineered bound up and contextualized </a:t>
            </a:r>
            <a:r>
              <a:rPr lang="en-US" sz="1900" dirty="0" smtClean="0">
                <a:solidFill>
                  <a:srgbClr val="FFFF00"/>
                </a:solidFill>
              </a:rPr>
              <a:t>(Project-focused Engineering</a:t>
            </a:r>
            <a:r>
              <a:rPr lang="en-US" sz="1900" dirty="0" smtClean="0"/>
              <a:t>)</a:t>
            </a:r>
          </a:p>
          <a:p>
            <a:pPr marL="800100" lvl="1" indent="-342900">
              <a:buFont typeface="Arial" panose="020B0604020202020204" pitchFamily="34" charset="0"/>
              <a:buChar char="•"/>
            </a:pPr>
            <a:r>
              <a:rPr lang="en-US" sz="1900" dirty="0" smtClean="0"/>
              <a:t>Think of the major cathedrals</a:t>
            </a:r>
          </a:p>
          <a:p>
            <a:pPr marL="342900" indent="-342900">
              <a:buFont typeface="Arial" panose="020B0604020202020204" pitchFamily="34" charset="0"/>
              <a:buChar char="•"/>
            </a:pPr>
            <a:r>
              <a:rPr lang="en-US" sz="2200" dirty="0" smtClean="0"/>
              <a:t>Modern Engineering </a:t>
            </a:r>
          </a:p>
          <a:p>
            <a:pPr marL="800100" lvl="1" indent="-342900">
              <a:buFont typeface="Arial" panose="020B0604020202020204" pitchFamily="34" charset="0"/>
              <a:buChar char="•"/>
            </a:pPr>
            <a:r>
              <a:rPr lang="en-US" sz="1900" dirty="0" smtClean="0"/>
              <a:t>Shift to </a:t>
            </a:r>
            <a:r>
              <a:rPr lang="en-US" sz="1900" dirty="0" smtClean="0">
                <a:solidFill>
                  <a:srgbClr val="FFFF00"/>
                </a:solidFill>
              </a:rPr>
              <a:t>colonization where function rules and </a:t>
            </a:r>
            <a:r>
              <a:rPr lang="en-US" sz="1900" dirty="0" err="1" smtClean="0">
                <a:solidFill>
                  <a:srgbClr val="FFFF00"/>
                </a:solidFill>
              </a:rPr>
              <a:t>hypermodernism</a:t>
            </a:r>
            <a:r>
              <a:rPr lang="en-US" sz="1900" dirty="0" smtClean="0">
                <a:solidFill>
                  <a:srgbClr val="FFFF00"/>
                </a:solidFill>
              </a:rPr>
              <a:t> </a:t>
            </a:r>
            <a:r>
              <a:rPr lang="en-US" sz="1900" dirty="0" smtClean="0"/>
              <a:t>arises</a:t>
            </a:r>
          </a:p>
          <a:p>
            <a:pPr marL="800100" lvl="1" indent="-342900">
              <a:buFont typeface="Arial" panose="020B0604020202020204" pitchFamily="34" charset="0"/>
              <a:buChar char="•"/>
            </a:pPr>
            <a:r>
              <a:rPr lang="en-US" sz="1900" dirty="0" smtClean="0"/>
              <a:t>Consider Semiconductors and the derivative product proliferation </a:t>
            </a:r>
          </a:p>
          <a:p>
            <a:pPr marL="342900" indent="-342900">
              <a:buFont typeface="Arial" panose="020B0604020202020204" pitchFamily="34" charset="0"/>
              <a:buChar char="•"/>
            </a:pPr>
            <a:r>
              <a:rPr lang="en-US" sz="2200" dirty="0" smtClean="0"/>
              <a:t>Focal Engineering </a:t>
            </a:r>
          </a:p>
          <a:p>
            <a:pPr marL="800100" lvl="1" indent="-342900">
              <a:buFont typeface="Arial" panose="020B0604020202020204" pitchFamily="34" charset="0"/>
              <a:buChar char="•"/>
            </a:pPr>
            <a:r>
              <a:rPr lang="en-US" sz="1900" dirty="0" smtClean="0"/>
              <a:t>Balance </a:t>
            </a:r>
            <a:r>
              <a:rPr lang="en-US" sz="1900" dirty="0" err="1" smtClean="0">
                <a:solidFill>
                  <a:srgbClr val="FFFF00"/>
                </a:solidFill>
              </a:rPr>
              <a:t>Contextualism</a:t>
            </a:r>
            <a:r>
              <a:rPr lang="en-US" sz="1900" dirty="0" smtClean="0">
                <a:solidFill>
                  <a:srgbClr val="FFFF00"/>
                </a:solidFill>
              </a:rPr>
              <a:t> and Colonization </a:t>
            </a:r>
          </a:p>
          <a:p>
            <a:pPr marL="800100" lvl="1" indent="-342900">
              <a:buFont typeface="Arial" panose="020B0604020202020204" pitchFamily="34" charset="0"/>
              <a:buChar char="•"/>
            </a:pPr>
            <a:r>
              <a:rPr lang="en-US" sz="1900" dirty="0" smtClean="0"/>
              <a:t>Seek the Good resulting in products that </a:t>
            </a:r>
            <a:r>
              <a:rPr lang="en-US" sz="1900" dirty="0" smtClean="0">
                <a:solidFill>
                  <a:srgbClr val="FFFF00"/>
                </a:solidFill>
              </a:rPr>
              <a:t>enliven, engage and resonate</a:t>
            </a:r>
          </a:p>
          <a:p>
            <a:pPr marL="800100" lvl="1" indent="-342900">
              <a:buFont typeface="Arial" panose="020B0604020202020204" pitchFamily="34" charset="0"/>
              <a:buChar char="•"/>
            </a:pPr>
            <a:endParaRPr lang="en-US" dirty="0"/>
          </a:p>
        </p:txBody>
      </p:sp>
      <p:sp>
        <p:nvSpPr>
          <p:cNvPr id="8" name="Text Placeholder 7"/>
          <p:cNvSpPr>
            <a:spLocks noGrp="1"/>
          </p:cNvSpPr>
          <p:nvPr>
            <p:ph type="body" sz="quarter" idx="13"/>
          </p:nvPr>
        </p:nvSpPr>
        <p:spPr>
          <a:xfrm>
            <a:off x="592074" y="965189"/>
            <a:ext cx="7886700" cy="512763"/>
          </a:xfrm>
        </p:spPr>
        <p:txBody>
          <a:bodyPr/>
          <a:lstStyle/>
          <a:p>
            <a:r>
              <a:rPr lang="en-US" dirty="0" smtClean="0"/>
              <a:t>Balance</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686410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9822" y="186058"/>
            <a:ext cx="7886700" cy="886159"/>
          </a:xfrm>
        </p:spPr>
        <p:txBody>
          <a:bodyPr>
            <a:normAutofit fontScale="90000"/>
          </a:bodyPr>
          <a:lstStyle/>
          <a:p>
            <a:r>
              <a:rPr lang="en-US" dirty="0" smtClean="0"/>
              <a:t>10 Emerging Technologies</a:t>
            </a:r>
            <a:br>
              <a:rPr lang="en-US" dirty="0" smtClean="0"/>
            </a:br>
            <a:r>
              <a:rPr lang="en-US" sz="1300" dirty="0" smtClean="0"/>
              <a:t>-MIT Review 2015</a:t>
            </a:r>
            <a:endParaRPr lang="en-US" sz="1300" dirty="0"/>
          </a:p>
        </p:txBody>
      </p:sp>
      <p:sp>
        <p:nvSpPr>
          <p:cNvPr id="5" name="Content Placeholder 4"/>
          <p:cNvSpPr>
            <a:spLocks noGrp="1"/>
          </p:cNvSpPr>
          <p:nvPr>
            <p:ph idx="1"/>
          </p:nvPr>
        </p:nvSpPr>
        <p:spPr>
          <a:xfrm>
            <a:off x="358487" y="3906983"/>
            <a:ext cx="7886700" cy="2566554"/>
          </a:xfrm>
        </p:spPr>
        <p:txBody>
          <a:bodyPr>
            <a:normAutofit/>
          </a:bodyPr>
          <a:lstStyle/>
          <a:p>
            <a:endParaRPr lang="en-US" dirty="0"/>
          </a:p>
          <a:p>
            <a:r>
              <a:rPr lang="en-US" dirty="0" smtClean="0"/>
              <a:t>What is the Technology  (4 Selected) and primary impact?</a:t>
            </a:r>
          </a:p>
          <a:p>
            <a:endParaRPr lang="en-US" dirty="0" smtClean="0"/>
          </a:p>
          <a:p>
            <a:r>
              <a:rPr lang="en-US" dirty="0" smtClean="0"/>
              <a:t>Do you foresee any moral dilemma's with this technology?</a:t>
            </a:r>
          </a:p>
          <a:p>
            <a:endParaRPr lang="en-US" dirty="0" smtClean="0"/>
          </a:p>
          <a:p>
            <a:r>
              <a:rPr lang="en-US" dirty="0" smtClean="0"/>
              <a:t>Can it be focal or contribute to a focal product?</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953" y="1577686"/>
            <a:ext cx="49339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50590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5914" y="82149"/>
            <a:ext cx="7886700" cy="886159"/>
          </a:xfrm>
        </p:spPr>
        <p:txBody>
          <a:bodyPr/>
          <a:lstStyle/>
          <a:p>
            <a:r>
              <a:rPr lang="en-US" dirty="0" smtClean="0"/>
              <a:t>The 2017 List </a:t>
            </a:r>
            <a:r>
              <a:rPr lang="en-US" sz="1400" dirty="0" smtClean="0"/>
              <a:t>MIT Enterprise Forum</a:t>
            </a:r>
            <a:endParaRPr lang="en-US" sz="1400" dirty="0"/>
          </a:p>
        </p:txBody>
      </p:sp>
      <p:sp>
        <p:nvSpPr>
          <p:cNvPr id="3" name="Content Placeholder 2"/>
          <p:cNvSpPr>
            <a:spLocks noGrp="1"/>
          </p:cNvSpPr>
          <p:nvPr>
            <p:ph idx="1"/>
          </p:nvPr>
        </p:nvSpPr>
        <p:spPr>
          <a:xfrm>
            <a:off x="124691" y="997528"/>
            <a:ext cx="8853053" cy="5860472"/>
          </a:xfrm>
        </p:spPr>
        <p:txBody>
          <a:bodyPr>
            <a:normAutofit fontScale="85000" lnSpcReduction="20000"/>
          </a:bodyPr>
          <a:lstStyle/>
          <a:p>
            <a:pPr fontAlgn="base"/>
            <a:r>
              <a:rPr lang="en-US" sz="2100" b="1" dirty="0" smtClean="0">
                <a:solidFill>
                  <a:srgbClr val="FFFF00"/>
                </a:solidFill>
              </a:rPr>
              <a:t>Reversing </a:t>
            </a:r>
            <a:r>
              <a:rPr lang="en-US" sz="2100" b="1" dirty="0">
                <a:solidFill>
                  <a:srgbClr val="FFFF00"/>
                </a:solidFill>
              </a:rPr>
              <a:t>Paralysis</a:t>
            </a:r>
            <a:r>
              <a:rPr lang="en-US" sz="2100" dirty="0">
                <a:solidFill>
                  <a:srgbClr val="FFFF00"/>
                </a:solidFill>
              </a:rPr>
              <a:t> - Scientists are making </a:t>
            </a:r>
            <a:r>
              <a:rPr lang="en-US" sz="2100" dirty="0" smtClean="0">
                <a:solidFill>
                  <a:srgbClr val="FFFF00"/>
                </a:solidFill>
              </a:rPr>
              <a:t>remarkable </a:t>
            </a:r>
            <a:r>
              <a:rPr lang="en-US" sz="2100" dirty="0">
                <a:solidFill>
                  <a:srgbClr val="FFFF00"/>
                </a:solidFill>
              </a:rPr>
              <a:t>progress at using brain implants to restore the freedom of movement that spinal cord injuries take away.</a:t>
            </a:r>
          </a:p>
          <a:p>
            <a:pPr fontAlgn="base"/>
            <a:r>
              <a:rPr lang="en-US" sz="2100" b="1" dirty="0"/>
              <a:t>Self-Driving Trucks</a:t>
            </a:r>
            <a:r>
              <a:rPr lang="en-US" sz="2100" dirty="0"/>
              <a:t> -Tractor-trailers without a human at the wheel will soon </a:t>
            </a:r>
            <a:endParaRPr lang="en-US" sz="2100" dirty="0" smtClean="0"/>
          </a:p>
          <a:p>
            <a:pPr fontAlgn="base"/>
            <a:r>
              <a:rPr lang="en-US" sz="2100" dirty="0" smtClean="0"/>
              <a:t>barrel </a:t>
            </a:r>
            <a:r>
              <a:rPr lang="en-US" sz="2100" dirty="0"/>
              <a:t>onto highways near you. What will this mean for the nation’s 1.7 million truck drivers?</a:t>
            </a:r>
          </a:p>
          <a:p>
            <a:pPr fontAlgn="base"/>
            <a:r>
              <a:rPr lang="en-US" sz="2100" b="1" dirty="0">
                <a:solidFill>
                  <a:srgbClr val="FFFF00"/>
                </a:solidFill>
              </a:rPr>
              <a:t>Paying with Your Face</a:t>
            </a:r>
            <a:r>
              <a:rPr lang="en-US" sz="2100" dirty="0">
                <a:solidFill>
                  <a:srgbClr val="FFFF00"/>
                </a:solidFill>
              </a:rPr>
              <a:t> - Face-detecting systems in China now authorize payments, provide access to facilities, and track down criminals. Will other countries follow?</a:t>
            </a:r>
          </a:p>
          <a:p>
            <a:pPr fontAlgn="base"/>
            <a:r>
              <a:rPr lang="en-US" sz="2100" b="1" dirty="0"/>
              <a:t>Practical Quantum Computers - </a:t>
            </a:r>
            <a:r>
              <a:rPr lang="en-US" sz="2100" dirty="0"/>
              <a:t>Advances at Google, Intel, and several research groups indicate that computers with previously unimaginable power are finally within reach.</a:t>
            </a:r>
          </a:p>
          <a:p>
            <a:pPr fontAlgn="base"/>
            <a:r>
              <a:rPr lang="en-US" sz="2100" b="1" dirty="0">
                <a:solidFill>
                  <a:srgbClr val="FFFF00"/>
                </a:solidFill>
              </a:rPr>
              <a:t>The 360-Degree Selfie - </a:t>
            </a:r>
            <a:r>
              <a:rPr lang="en-US" sz="2100" dirty="0">
                <a:solidFill>
                  <a:srgbClr val="FFFF00"/>
                </a:solidFill>
              </a:rPr>
              <a:t>Inexpensive cameras that make spherical images are opening a new era in photography and changing the way people share stories.</a:t>
            </a:r>
          </a:p>
          <a:p>
            <a:pPr fontAlgn="base"/>
            <a:r>
              <a:rPr lang="en-US" sz="2100" b="1" dirty="0">
                <a:solidFill>
                  <a:srgbClr val="FFFF00"/>
                </a:solidFill>
              </a:rPr>
              <a:t>Hot Solar Cells - </a:t>
            </a:r>
            <a:r>
              <a:rPr lang="en-US" sz="2100" dirty="0">
                <a:solidFill>
                  <a:srgbClr val="FFFF00"/>
                </a:solidFill>
              </a:rPr>
              <a:t>By converting heat to focused beams of light, a new solar device could create cheap and continuous power</a:t>
            </a:r>
            <a:r>
              <a:rPr lang="en-US" sz="2100" dirty="0"/>
              <a:t>.</a:t>
            </a:r>
          </a:p>
          <a:p>
            <a:pPr fontAlgn="base"/>
            <a:r>
              <a:rPr lang="en-US" sz="2100" b="1" dirty="0"/>
              <a:t>Gene Therapy 2.0 - </a:t>
            </a:r>
            <a:r>
              <a:rPr lang="en-US" sz="2100" dirty="0"/>
              <a:t>Scientists have solved fundamental problems that were holding back cures for rare hereditary disorders. Next we’ll see if the same approach can take on cancer, heart disease, and other common illnesses.</a:t>
            </a:r>
          </a:p>
          <a:p>
            <a:pPr fontAlgn="base"/>
            <a:r>
              <a:rPr lang="en-US" sz="2100" b="1" dirty="0">
                <a:solidFill>
                  <a:srgbClr val="FFFF00"/>
                </a:solidFill>
              </a:rPr>
              <a:t>The Cell Atlas - </a:t>
            </a:r>
            <a:r>
              <a:rPr lang="en-US" sz="2100" dirty="0">
                <a:solidFill>
                  <a:srgbClr val="FFFF00"/>
                </a:solidFill>
              </a:rPr>
              <a:t>Biology’s next mega-project will find out what we’re really made of.</a:t>
            </a:r>
          </a:p>
          <a:p>
            <a:pPr fontAlgn="base"/>
            <a:r>
              <a:rPr lang="en-US" sz="2100" b="1" dirty="0"/>
              <a:t>Botnets of Things - </a:t>
            </a:r>
            <a:r>
              <a:rPr lang="en-US" sz="2100" dirty="0"/>
              <a:t>The relentless push to add connectivity to home gadgets is creating dangerous side effects that figure to get even worse.</a:t>
            </a:r>
          </a:p>
          <a:p>
            <a:pPr fontAlgn="base"/>
            <a:r>
              <a:rPr lang="en-US" sz="2100" b="1" dirty="0">
                <a:solidFill>
                  <a:srgbClr val="FFFF00"/>
                </a:solidFill>
              </a:rPr>
              <a:t>Reinforcement Learning - </a:t>
            </a:r>
            <a:r>
              <a:rPr lang="en-US" sz="2100" dirty="0">
                <a:solidFill>
                  <a:srgbClr val="FFFF00"/>
                </a:solidFill>
              </a:rPr>
              <a:t>By experimenting, computers are figuring out how to do things that no programmer could teach them.</a:t>
            </a:r>
          </a:p>
          <a:p>
            <a:endParaRPr lang="en-US" dirty="0"/>
          </a:p>
        </p:txBody>
      </p:sp>
    </p:spTree>
    <p:extLst>
      <p:ext uri="{BB962C8B-B14F-4D97-AF65-F5344CB8AC3E}">
        <p14:creationId xmlns:p14="http://schemas.microsoft.com/office/powerpoint/2010/main" val="16211361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3886223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78868"/>
            <a:ext cx="7886700" cy="886159"/>
          </a:xfrm>
        </p:spPr>
        <p:txBody>
          <a:bodyPr>
            <a:normAutofit fontScale="90000"/>
          </a:bodyPr>
          <a:lstStyle/>
          <a:p>
            <a:r>
              <a:rPr lang="en-US" dirty="0" smtClean="0"/>
              <a:t>Hewlett Packard Ethics of AI</a:t>
            </a:r>
            <a:endParaRPr lang="en-US" dirty="0"/>
          </a:p>
        </p:txBody>
      </p:sp>
      <p:sp>
        <p:nvSpPr>
          <p:cNvPr id="3" name="Content Placeholder 2"/>
          <p:cNvSpPr>
            <a:spLocks noGrp="1"/>
          </p:cNvSpPr>
          <p:nvPr>
            <p:ph idx="1"/>
          </p:nvPr>
        </p:nvSpPr>
        <p:spPr/>
        <p:txBody>
          <a:bodyPr/>
          <a:lstStyle/>
          <a:p>
            <a:r>
              <a:rPr lang="en-US" dirty="0" smtClean="0">
                <a:hlinkClick r:id="rId2" action="ppaction://hlinkfile"/>
              </a:rPr>
              <a:t>HP AI Ethics</a:t>
            </a:r>
            <a:endParaRPr lang="en-US" dirty="0"/>
          </a:p>
        </p:txBody>
      </p:sp>
    </p:spTree>
    <p:extLst>
      <p:ext uri="{BB962C8B-B14F-4D97-AF65-F5344CB8AC3E}">
        <p14:creationId xmlns:p14="http://schemas.microsoft.com/office/powerpoint/2010/main" val="19325178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50" y="0"/>
            <a:ext cx="7886700" cy="886159"/>
          </a:xfrm>
        </p:spPr>
        <p:txBody>
          <a:bodyPr/>
          <a:lstStyle/>
          <a:p>
            <a:r>
              <a:rPr lang="en-US" dirty="0" smtClean="0"/>
              <a:t>Hewlett Packard AI</a:t>
            </a:r>
            <a:endParaRPr lang="en-US" dirty="0"/>
          </a:p>
        </p:txBody>
      </p:sp>
      <p:sp>
        <p:nvSpPr>
          <p:cNvPr id="3" name="Content Placeholder 2"/>
          <p:cNvSpPr>
            <a:spLocks noGrp="1"/>
          </p:cNvSpPr>
          <p:nvPr>
            <p:ph idx="1"/>
          </p:nvPr>
        </p:nvSpPr>
        <p:spPr>
          <a:xfrm>
            <a:off x="577850" y="787400"/>
            <a:ext cx="7886700" cy="6070600"/>
          </a:xfrm>
        </p:spPr>
        <p:txBody>
          <a:bodyPr>
            <a:normAutofit fontScale="92500" lnSpcReduction="20000"/>
          </a:bodyPr>
          <a:lstStyle/>
          <a:p>
            <a:r>
              <a:rPr lang="en-US" dirty="0" smtClean="0"/>
              <a:t>-</a:t>
            </a:r>
            <a:r>
              <a:rPr lang="en-US" sz="2400" dirty="0" smtClean="0"/>
              <a:t>Moral Code of AI</a:t>
            </a:r>
          </a:p>
          <a:p>
            <a:endParaRPr lang="en-US" sz="2400" dirty="0"/>
          </a:p>
          <a:p>
            <a:r>
              <a:rPr lang="en-US" sz="2400" dirty="0" smtClean="0"/>
              <a:t>-Bias</a:t>
            </a:r>
          </a:p>
          <a:p>
            <a:r>
              <a:rPr lang="en-US" sz="2400" dirty="0"/>
              <a:t>	</a:t>
            </a:r>
            <a:r>
              <a:rPr lang="en-US" sz="2400" dirty="0" smtClean="0"/>
              <a:t>+Data Bias</a:t>
            </a:r>
          </a:p>
          <a:p>
            <a:r>
              <a:rPr lang="en-US" sz="2400" dirty="0"/>
              <a:t>	</a:t>
            </a:r>
            <a:r>
              <a:rPr lang="en-US" sz="2400" dirty="0" smtClean="0"/>
              <a:t>+Algorithms</a:t>
            </a:r>
          </a:p>
          <a:p>
            <a:r>
              <a:rPr lang="en-US" sz="2400" dirty="0" smtClean="0"/>
              <a:t>-Transparency</a:t>
            </a:r>
          </a:p>
          <a:p>
            <a:r>
              <a:rPr lang="en-US" sz="2400" dirty="0"/>
              <a:t>	</a:t>
            </a:r>
            <a:r>
              <a:rPr lang="en-US" sz="2400" dirty="0" smtClean="0"/>
              <a:t>+Algorithm Transparency</a:t>
            </a:r>
          </a:p>
          <a:p>
            <a:r>
              <a:rPr lang="en-US" sz="2400" dirty="0"/>
              <a:t>	</a:t>
            </a:r>
            <a:r>
              <a:rPr lang="en-US" sz="2400" dirty="0" smtClean="0"/>
              <a:t>+Explain the logical steps of AI</a:t>
            </a:r>
          </a:p>
          <a:p>
            <a:r>
              <a:rPr lang="en-US" sz="2400" dirty="0"/>
              <a:t>	</a:t>
            </a:r>
            <a:r>
              <a:rPr lang="en-US" sz="2400" dirty="0" smtClean="0"/>
              <a:t>+Output may elude the designers</a:t>
            </a:r>
          </a:p>
          <a:p>
            <a:r>
              <a:rPr lang="en-US" sz="2400" dirty="0" smtClean="0"/>
              <a:t>-Tip of the Iceberg</a:t>
            </a:r>
          </a:p>
          <a:p>
            <a:r>
              <a:rPr lang="en-US" sz="2400" dirty="0"/>
              <a:t>	</a:t>
            </a:r>
            <a:r>
              <a:rPr lang="en-US" sz="2400" dirty="0" smtClean="0"/>
              <a:t>+Bot Interaction</a:t>
            </a:r>
          </a:p>
          <a:p>
            <a:r>
              <a:rPr lang="en-US" sz="2400" dirty="0"/>
              <a:t>	</a:t>
            </a:r>
            <a:r>
              <a:rPr lang="en-US" sz="2400" dirty="0" smtClean="0"/>
              <a:t>+Weaponized drones</a:t>
            </a:r>
          </a:p>
          <a:p>
            <a:r>
              <a:rPr lang="en-US" sz="2400" dirty="0"/>
              <a:t>	</a:t>
            </a:r>
            <a:r>
              <a:rPr lang="en-US" sz="2400" dirty="0" smtClean="0"/>
              <a:t>+No Jobs in the future?</a:t>
            </a:r>
          </a:p>
          <a:p>
            <a:r>
              <a:rPr lang="en-US" sz="2400" dirty="0" smtClean="0"/>
              <a:t>-Responsibility before the power gets too high</a:t>
            </a:r>
          </a:p>
          <a:p>
            <a:r>
              <a:rPr lang="en-US" sz="2400" dirty="0"/>
              <a:t>	</a:t>
            </a:r>
            <a:r>
              <a:rPr lang="en-US" sz="2400" dirty="0" smtClean="0">
                <a:solidFill>
                  <a:srgbClr val="FFFF00"/>
                </a:solidFill>
              </a:rPr>
              <a:t>+AI Safety is the Manhattan Project for the World Today</a:t>
            </a:r>
            <a:endParaRPr lang="en-US" sz="2400" dirty="0">
              <a:solidFill>
                <a:srgbClr val="FFFF00"/>
              </a:solidFill>
            </a:endParaRPr>
          </a:p>
        </p:txBody>
      </p:sp>
    </p:spTree>
    <p:extLst>
      <p:ext uri="{BB962C8B-B14F-4D97-AF65-F5344CB8AC3E}">
        <p14:creationId xmlns:p14="http://schemas.microsoft.com/office/powerpoint/2010/main" val="1020453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000" y="1204368"/>
            <a:ext cx="8388350" cy="886159"/>
          </a:xfrm>
        </p:spPr>
        <p:txBody>
          <a:bodyPr>
            <a:normAutofit fontScale="90000"/>
          </a:bodyPr>
          <a:lstStyle/>
          <a:p>
            <a:r>
              <a:rPr lang="en-US" dirty="0" smtClean="0"/>
              <a:t>Preview of Final Presentation</a:t>
            </a:r>
            <a:endParaRPr lang="en-US" dirty="0"/>
          </a:p>
        </p:txBody>
      </p:sp>
    </p:spTree>
    <p:extLst>
      <p:ext uri="{BB962C8B-B14F-4D97-AF65-F5344CB8AC3E}">
        <p14:creationId xmlns:p14="http://schemas.microsoft.com/office/powerpoint/2010/main" val="264408280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50" y="162968"/>
            <a:ext cx="7886700" cy="886159"/>
          </a:xfrm>
        </p:spPr>
        <p:txBody>
          <a:bodyPr/>
          <a:lstStyle/>
          <a:p>
            <a:r>
              <a:rPr lang="en-US" dirty="0" smtClean="0"/>
              <a:t>Final Presentation </a:t>
            </a:r>
            <a:endParaRPr lang="en-US" dirty="0"/>
          </a:p>
        </p:txBody>
      </p:sp>
      <p:sp>
        <p:nvSpPr>
          <p:cNvPr id="4" name="Rectangle 3"/>
          <p:cNvSpPr/>
          <p:nvPr/>
        </p:nvSpPr>
        <p:spPr>
          <a:xfrm>
            <a:off x="596900" y="1013768"/>
            <a:ext cx="7962900" cy="6001643"/>
          </a:xfrm>
          <a:prstGeom prst="rect">
            <a:avLst/>
          </a:prstGeom>
        </p:spPr>
        <p:txBody>
          <a:bodyPr wrap="square">
            <a:spAutoFit/>
          </a:bodyPr>
          <a:lstStyle/>
          <a:p>
            <a:r>
              <a:rPr lang="en-US" sz="2400" dirty="0">
                <a:solidFill>
                  <a:prstClr val="white"/>
                </a:solidFill>
              </a:rPr>
              <a:t>Complete Final Presentation (</a:t>
            </a:r>
            <a:r>
              <a:rPr lang="en-US" sz="2400" dirty="0">
                <a:solidFill>
                  <a:srgbClr val="FFFF00"/>
                </a:solidFill>
              </a:rPr>
              <a:t>10% of total course grade</a:t>
            </a:r>
            <a:r>
              <a:rPr lang="en-US" sz="2400" dirty="0">
                <a:solidFill>
                  <a:prstClr val="white"/>
                </a:solidFill>
              </a:rPr>
              <a:t>)</a:t>
            </a:r>
          </a:p>
          <a:p>
            <a:r>
              <a:rPr lang="en-US" sz="2400" dirty="0">
                <a:solidFill>
                  <a:prstClr val="white"/>
                </a:solidFill>
              </a:rPr>
              <a:t>-Constructed in PowerPoint slides</a:t>
            </a:r>
          </a:p>
          <a:p>
            <a:r>
              <a:rPr lang="en-US" sz="2400" dirty="0">
                <a:solidFill>
                  <a:prstClr val="white"/>
                </a:solidFill>
              </a:rPr>
              <a:t>-3 minutes or less (will be "cut off" at 3 minutes with warning at 30 sec).</a:t>
            </a:r>
          </a:p>
          <a:p>
            <a:r>
              <a:rPr lang="en-US" sz="2400" dirty="0">
                <a:solidFill>
                  <a:prstClr val="white"/>
                </a:solidFill>
              </a:rPr>
              <a:t>-Audience:  The EE295 Class</a:t>
            </a:r>
          </a:p>
          <a:p>
            <a:r>
              <a:rPr lang="en-US" sz="2400" dirty="0">
                <a:solidFill>
                  <a:prstClr val="white"/>
                </a:solidFill>
              </a:rPr>
              <a:t>-Topic: </a:t>
            </a:r>
            <a:r>
              <a:rPr lang="en-US" sz="2400" dirty="0">
                <a:solidFill>
                  <a:srgbClr val="FFFF00"/>
                </a:solidFill>
              </a:rPr>
              <a:t>Why You Should Read my 10/15 Page Research </a:t>
            </a:r>
            <a:r>
              <a:rPr lang="en-US" sz="2400" dirty="0" smtClean="0">
                <a:solidFill>
                  <a:srgbClr val="FFFF00"/>
                </a:solidFill>
              </a:rPr>
              <a:t>Paper</a:t>
            </a:r>
          </a:p>
          <a:p>
            <a:endParaRPr lang="en-US" sz="2400" dirty="0">
              <a:solidFill>
                <a:prstClr val="white"/>
              </a:solidFill>
            </a:endParaRPr>
          </a:p>
          <a:p>
            <a:r>
              <a:rPr lang="en-US" sz="2400" dirty="0">
                <a:solidFill>
                  <a:srgbClr val="FFFF00"/>
                </a:solidFill>
              </a:rPr>
              <a:t>This is  not a presentation of the paper</a:t>
            </a:r>
            <a:r>
              <a:rPr lang="en-US" sz="2400" dirty="0">
                <a:solidFill>
                  <a:prstClr val="white"/>
                </a:solidFill>
              </a:rPr>
              <a:t>, but a well-developed argument convincing an audience to</a:t>
            </a:r>
          </a:p>
          <a:p>
            <a:r>
              <a:rPr lang="en-US" sz="2400" dirty="0">
                <a:solidFill>
                  <a:prstClr val="white"/>
                </a:solidFill>
              </a:rPr>
              <a:t>read the paper, that will be delivered in the final examination timeslot to a </a:t>
            </a:r>
            <a:r>
              <a:rPr lang="en-US" sz="2400" dirty="0">
                <a:solidFill>
                  <a:srgbClr val="FFFF00"/>
                </a:solidFill>
              </a:rPr>
              <a:t>FULL CLASS AUDIENCE</a:t>
            </a:r>
            <a:r>
              <a:rPr lang="en-US" sz="2400" dirty="0">
                <a:solidFill>
                  <a:prstClr val="white"/>
                </a:solidFill>
              </a:rPr>
              <a:t> </a:t>
            </a:r>
            <a:r>
              <a:rPr lang="en-US" sz="2400" dirty="0" smtClean="0">
                <a:solidFill>
                  <a:prstClr val="white"/>
                </a:solidFill>
              </a:rPr>
              <a:t>(Sect 1 –last class + final test date (12.17)  potentially due to class size )  (Sect 2-final test date(12.12)</a:t>
            </a:r>
          </a:p>
          <a:p>
            <a:r>
              <a:rPr lang="en-US" sz="2400" dirty="0">
                <a:solidFill>
                  <a:prstClr val="white"/>
                </a:solidFill>
              </a:rPr>
              <a:t> </a:t>
            </a:r>
            <a:r>
              <a:rPr lang="en-US" sz="2400" dirty="0" smtClean="0">
                <a:solidFill>
                  <a:prstClr val="white"/>
                </a:solidFill>
              </a:rPr>
              <a:t>   </a:t>
            </a:r>
          </a:p>
          <a:p>
            <a:r>
              <a:rPr lang="en-US" sz="2400" dirty="0" smtClean="0">
                <a:solidFill>
                  <a:srgbClr val="FFFF00"/>
                </a:solidFill>
              </a:rPr>
              <a:t>All </a:t>
            </a:r>
            <a:r>
              <a:rPr lang="en-US" sz="2400" dirty="0">
                <a:solidFill>
                  <a:srgbClr val="FFFF00"/>
                </a:solidFill>
              </a:rPr>
              <a:t>are expected to attend the full presentation times </a:t>
            </a:r>
            <a:r>
              <a:rPr lang="en-US" sz="2400" dirty="0">
                <a:solidFill>
                  <a:prstClr val="white"/>
                </a:solidFill>
              </a:rPr>
              <a:t>on ALL of these days and turn in a peer scoring sheet from the effort.</a:t>
            </a:r>
          </a:p>
        </p:txBody>
      </p:sp>
    </p:spTree>
    <p:extLst>
      <p:ext uri="{BB962C8B-B14F-4D97-AF65-F5344CB8AC3E}">
        <p14:creationId xmlns:p14="http://schemas.microsoft.com/office/powerpoint/2010/main" val="35909567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Nancy Duarte: </a:t>
            </a:r>
            <a:r>
              <a:rPr lang="en-US" dirty="0"/>
              <a:t>The Secret Structure of Great Talks </a:t>
            </a:r>
          </a:p>
        </p:txBody>
      </p:sp>
      <p:sp>
        <p:nvSpPr>
          <p:cNvPr id="3" name="Content Placeholder 2"/>
          <p:cNvSpPr>
            <a:spLocks noGrp="1"/>
          </p:cNvSpPr>
          <p:nvPr>
            <p:ph idx="1"/>
          </p:nvPr>
        </p:nvSpPr>
        <p:spPr/>
        <p:txBody>
          <a:bodyPr/>
          <a:lstStyle/>
          <a:p>
            <a:r>
              <a:rPr lang="en-US" dirty="0" smtClean="0">
                <a:hlinkClick r:id="rId2" action="ppaction://hlinkfile"/>
              </a:rPr>
              <a:t>Secret Structure of Great Talks Video</a:t>
            </a:r>
            <a:endParaRPr lang="en-US" dirty="0"/>
          </a:p>
        </p:txBody>
      </p:sp>
    </p:spTree>
    <p:extLst>
      <p:ext uri="{BB962C8B-B14F-4D97-AF65-F5344CB8AC3E}">
        <p14:creationId xmlns:p14="http://schemas.microsoft.com/office/powerpoint/2010/main" val="42126575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050" y="150268"/>
            <a:ext cx="7886700" cy="886159"/>
          </a:xfrm>
        </p:spPr>
        <p:txBody>
          <a:bodyPr>
            <a:normAutofit fontScale="90000"/>
          </a:bodyPr>
          <a:lstStyle/>
          <a:p>
            <a:r>
              <a:rPr lang="en-US" dirty="0"/>
              <a:t>The Secret Structure of Great Talks </a:t>
            </a:r>
          </a:p>
        </p:txBody>
      </p:sp>
      <p:sp>
        <p:nvSpPr>
          <p:cNvPr id="3" name="Content Placeholder 2"/>
          <p:cNvSpPr>
            <a:spLocks noGrp="1"/>
          </p:cNvSpPr>
          <p:nvPr>
            <p:ph idx="1"/>
          </p:nvPr>
        </p:nvSpPr>
        <p:spPr>
          <a:xfrm>
            <a:off x="615950" y="1333500"/>
            <a:ext cx="7886700" cy="4877469"/>
          </a:xfrm>
        </p:spPr>
        <p:txBody>
          <a:bodyPr/>
          <a:lstStyle/>
          <a:p>
            <a:pPr marL="342900" indent="-342900">
              <a:buFont typeface="Arial" panose="020B0604020202020204" pitchFamily="34" charset="0"/>
              <a:buChar char="•"/>
            </a:pPr>
            <a:r>
              <a:rPr lang="en-US" dirty="0" smtClean="0"/>
              <a:t>Overview</a:t>
            </a:r>
          </a:p>
          <a:p>
            <a:r>
              <a:rPr lang="en-US" dirty="0"/>
              <a:t> </a:t>
            </a:r>
            <a:r>
              <a:rPr lang="en-US" dirty="0" smtClean="0"/>
              <a:t>    -What </a:t>
            </a:r>
            <a:r>
              <a:rPr lang="en-US" dirty="0"/>
              <a:t>is the thesis statement?</a:t>
            </a:r>
          </a:p>
          <a:p>
            <a:r>
              <a:rPr lang="en-US" dirty="0"/>
              <a:t> </a:t>
            </a:r>
            <a:r>
              <a:rPr lang="en-US" dirty="0" smtClean="0"/>
              <a:t>    - What </a:t>
            </a:r>
            <a:r>
              <a:rPr lang="en-US" dirty="0"/>
              <a:t>are the main points of the speech</a:t>
            </a:r>
            <a:r>
              <a:rPr lang="en-US" dirty="0" smtClean="0"/>
              <a:t>?</a:t>
            </a:r>
          </a:p>
          <a:p>
            <a:endParaRPr lang="en-US" dirty="0"/>
          </a:p>
          <a:p>
            <a:pPr marL="342900" indent="-342900">
              <a:buFont typeface="Arial" panose="020B0604020202020204" pitchFamily="34" charset="0"/>
              <a:buChar char="•"/>
            </a:pPr>
            <a:r>
              <a:rPr lang="en-US" dirty="0" smtClean="0"/>
              <a:t>Supporting </a:t>
            </a:r>
            <a:r>
              <a:rPr lang="en-US" dirty="0"/>
              <a:t>Materials</a:t>
            </a:r>
          </a:p>
          <a:p>
            <a:r>
              <a:rPr lang="en-US" dirty="0"/>
              <a:t> </a:t>
            </a:r>
            <a:r>
              <a:rPr lang="en-US" dirty="0" smtClean="0"/>
              <a:t>    -What </a:t>
            </a:r>
            <a:r>
              <a:rPr lang="en-US" dirty="0"/>
              <a:t>types of supporting materials does the speaker provide in support of the claim (of the thesis)?</a:t>
            </a:r>
          </a:p>
          <a:p>
            <a:r>
              <a:rPr lang="en-US" dirty="0"/>
              <a:t> </a:t>
            </a:r>
            <a:r>
              <a:rPr lang="en-US" dirty="0" smtClean="0"/>
              <a:t>    -Cite </a:t>
            </a:r>
            <a:r>
              <a:rPr lang="en-US" dirty="0"/>
              <a:t>examples of this </a:t>
            </a:r>
            <a:r>
              <a:rPr lang="en-US" dirty="0" smtClean="0"/>
              <a:t>evidence</a:t>
            </a:r>
          </a:p>
          <a:p>
            <a:endParaRPr lang="en-US" dirty="0"/>
          </a:p>
          <a:p>
            <a:pPr marL="342900" indent="-342900">
              <a:buFont typeface="Arial" panose="020B0604020202020204" pitchFamily="34" charset="0"/>
              <a:buChar char="•"/>
            </a:pPr>
            <a:r>
              <a:rPr lang="en-US" dirty="0"/>
              <a:t>Delivery</a:t>
            </a:r>
          </a:p>
          <a:p>
            <a:r>
              <a:rPr lang="en-US" dirty="0"/>
              <a:t> </a:t>
            </a:r>
            <a:r>
              <a:rPr lang="en-US" dirty="0" smtClean="0"/>
              <a:t>    -What </a:t>
            </a:r>
            <a:r>
              <a:rPr lang="en-US" dirty="0"/>
              <a:t>does this speaker do well?</a:t>
            </a:r>
          </a:p>
          <a:p>
            <a:r>
              <a:rPr lang="en-US" dirty="0"/>
              <a:t> </a:t>
            </a:r>
            <a:r>
              <a:rPr lang="en-US" dirty="0" smtClean="0"/>
              <a:t>    -What </a:t>
            </a:r>
            <a:r>
              <a:rPr lang="en-US" dirty="0"/>
              <a:t>could the speaker have done better?</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585012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DB126CB-D441-464B-B99B-340F3E68FEA0}"/>
    </a:ext>
  </a:extLst>
</a:theme>
</file>

<file path=ppt/theme/theme10.xml><?xml version="1.0" encoding="utf-8"?>
<a:theme xmlns:a="http://schemas.openxmlformats.org/drawingml/2006/main" name="1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1.xml><?xml version="1.0" encoding="utf-8"?>
<a:theme xmlns:a="http://schemas.openxmlformats.org/drawingml/2006/main" name="2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2.xml><?xml version="1.0" encoding="utf-8"?>
<a:theme xmlns:a="http://schemas.openxmlformats.org/drawingml/2006/main" name="3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3.xml><?xml version="1.0" encoding="utf-8"?>
<a:theme xmlns:a="http://schemas.openxmlformats.org/drawingml/2006/main" name="4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4.xml><?xml version="1.0" encoding="utf-8"?>
<a:theme xmlns:a="http://schemas.openxmlformats.org/drawingml/2006/main" name="5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5.xml><?xml version="1.0" encoding="utf-8"?>
<a:theme xmlns:a="http://schemas.openxmlformats.org/drawingml/2006/main" name="6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6.xml><?xml version="1.0" encoding="utf-8"?>
<a:theme xmlns:a="http://schemas.openxmlformats.org/drawingml/2006/main" name="7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SJSU - Standard - Draft 5.potx" id="{36E5E114-1A42-43F1-917F-B66C68889A8F}" vid="{038E574D-EE11-4760-836B-ADD15C9B1572}"/>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18777</TotalTime>
  <Words>1600</Words>
  <Application>Microsoft Office PowerPoint</Application>
  <PresentationFormat>On-screen Show (4:3)</PresentationFormat>
  <Paragraphs>373</Paragraphs>
  <Slides>36</Slides>
  <Notes>0</Notes>
  <HiddenSlides>0</HiddenSlides>
  <MMClips>0</MMClips>
  <ScaleCrop>false</ScaleCrop>
  <HeadingPairs>
    <vt:vector size="6" baseType="variant">
      <vt:variant>
        <vt:lpstr>Fonts Used</vt:lpstr>
      </vt:variant>
      <vt:variant>
        <vt:i4>6</vt:i4>
      </vt:variant>
      <vt:variant>
        <vt:lpstr>Theme</vt:lpstr>
      </vt:variant>
      <vt:variant>
        <vt:i4>16</vt:i4>
      </vt:variant>
      <vt:variant>
        <vt:lpstr>Slide Titles</vt:lpstr>
      </vt:variant>
      <vt:variant>
        <vt:i4>36</vt:i4>
      </vt:variant>
    </vt:vector>
  </HeadingPairs>
  <TitlesOfParts>
    <vt:vector size="58" baseType="lpstr">
      <vt:lpstr>Arial</vt:lpstr>
      <vt:lpstr>Wingdings</vt:lpstr>
      <vt:lpstr>SJSU Spartan Bold</vt:lpstr>
      <vt:lpstr>Calibri</vt:lpstr>
      <vt:lpstr>SJSU Spartan Regular</vt:lpstr>
      <vt:lpstr>Helvetica Neue</vt:lpstr>
      <vt:lpstr>SJSU-Standard-PPT (5)</vt:lpstr>
      <vt:lpstr>Cover Slides</vt:lpstr>
      <vt:lpstr>Title Slides</vt:lpstr>
      <vt:lpstr>Bumper Slides</vt:lpstr>
      <vt:lpstr>Section Headers</vt:lpstr>
      <vt:lpstr>White Content Slides</vt:lpstr>
      <vt:lpstr>Blue Content Slides</vt:lpstr>
      <vt:lpstr>Image Slides</vt:lpstr>
      <vt:lpstr>Charts</vt:lpstr>
      <vt:lpstr>1_Blue Content Slides</vt:lpstr>
      <vt:lpstr>2_Blue Content Slides</vt:lpstr>
      <vt:lpstr>3_Blue Content Slides</vt:lpstr>
      <vt:lpstr>4_Blue Content Slides</vt:lpstr>
      <vt:lpstr>5_Blue Content Slides</vt:lpstr>
      <vt:lpstr>6_Blue Content Slides</vt:lpstr>
      <vt:lpstr>7_Blue Content Slides</vt:lpstr>
      <vt:lpstr>EE 295</vt:lpstr>
      <vt:lpstr>PowerPoint Presentation</vt:lpstr>
      <vt:lpstr>Top Ethical Issues Related to Robots</vt:lpstr>
      <vt:lpstr>Hewlett Packard Ethics of AI</vt:lpstr>
      <vt:lpstr>Hewlett Packard AI</vt:lpstr>
      <vt:lpstr>Preview of Final Presentation</vt:lpstr>
      <vt:lpstr>Final Presentation </vt:lpstr>
      <vt:lpstr>Nancy Duarte: The Secret Structure of Great Talks </vt:lpstr>
      <vt:lpstr>The Secret Structure of Great Talks </vt:lpstr>
      <vt:lpstr>Final Presentation</vt:lpstr>
      <vt:lpstr>Key Points</vt:lpstr>
      <vt:lpstr>Presentation Rubric</vt:lpstr>
      <vt:lpstr>Semester Major Items…..(subject to modification)</vt:lpstr>
      <vt:lpstr>Resubmit Checklist (1)</vt:lpstr>
      <vt:lpstr>Resubmit Checklist (2)</vt:lpstr>
      <vt:lpstr>Resubmit Checklist (3)</vt:lpstr>
      <vt:lpstr>Resubmit Checklist (4)</vt:lpstr>
      <vt:lpstr>Fair Warning</vt:lpstr>
      <vt:lpstr>Final Paper</vt:lpstr>
      <vt:lpstr>Final Paper:  Outline/Abstract due Oct 31</vt:lpstr>
      <vt:lpstr>Final Paper: Outline/Abstract Feedback (1/2)</vt:lpstr>
      <vt:lpstr>Final Paper: Outline/Abstract Feedback (2/2)</vt:lpstr>
      <vt:lpstr>Going Forward to Final</vt:lpstr>
      <vt:lpstr>Expanding the Product Proposal for a Final Paper </vt:lpstr>
      <vt:lpstr>Framework for Research  Option #2</vt:lpstr>
      <vt:lpstr>Framework for Research </vt:lpstr>
      <vt:lpstr>Research Paper Checklist</vt:lpstr>
      <vt:lpstr>PowerPoint Presentation</vt:lpstr>
      <vt:lpstr>Resume Presentation and Discussion  </vt:lpstr>
      <vt:lpstr>Resume Deliverable Package</vt:lpstr>
      <vt:lpstr>The OOC Work Product</vt:lpstr>
      <vt:lpstr>Engineering Ethics </vt:lpstr>
      <vt:lpstr>Summary from Moriarty </vt:lpstr>
      <vt:lpstr>10 Emerging Technologies -MIT Review 2015</vt:lpstr>
      <vt:lpstr>The 2017 List MIT Enterprise Forum</vt:lpstr>
      <vt:lpstr>Backup Slides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295</cp:revision>
  <cp:lastPrinted>2019-04-16T18:54:28Z</cp:lastPrinted>
  <dcterms:created xsi:type="dcterms:W3CDTF">2017-08-23T13:02:48Z</dcterms:created>
  <dcterms:modified xsi:type="dcterms:W3CDTF">2019-11-10T16:07:00Z</dcterms:modified>
</cp:coreProperties>
</file>